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1" r:id="rId2"/>
    <p:sldId id="284" r:id="rId3"/>
    <p:sldId id="285" r:id="rId4"/>
    <p:sldId id="281" r:id="rId5"/>
    <p:sldId id="282" r:id="rId6"/>
    <p:sldId id="283" r:id="rId7"/>
    <p:sldId id="287" r:id="rId8"/>
    <p:sldId id="288" r:id="rId9"/>
    <p:sldId id="268" r:id="rId10"/>
    <p:sldId id="256" r:id="rId11"/>
    <p:sldId id="258" r:id="rId12"/>
    <p:sldId id="259" r:id="rId13"/>
    <p:sldId id="260" r:id="rId14"/>
    <p:sldId id="264" r:id="rId15"/>
    <p:sldId id="265" r:id="rId16"/>
    <p:sldId id="266" r:id="rId17"/>
    <p:sldId id="269" r:id="rId18"/>
    <p:sldId id="276" r:id="rId19"/>
    <p:sldId id="289" r:id="rId20"/>
    <p:sldId id="275" r:id="rId21"/>
    <p:sldId id="273" r:id="rId22"/>
    <p:sldId id="290" r:id="rId23"/>
    <p:sldId id="291" r:id="rId24"/>
    <p:sldId id="286" r:id="rId25"/>
    <p:sldId id="295" r:id="rId26"/>
    <p:sldId id="292" r:id="rId27"/>
    <p:sldId id="293" r:id="rId28"/>
    <p:sldId id="294" r:id="rId29"/>
    <p:sldId id="296" r:id="rId30"/>
    <p:sldId id="297" r:id="rId31"/>
    <p:sldId id="298" r:id="rId32"/>
    <p:sldId id="270" r:id="rId33"/>
    <p:sldId id="271" r:id="rId34"/>
    <p:sldId id="2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06006-26B2-4BF2-9FEE-48F31FB60465}" type="datetimeFigureOut">
              <a:rPr lang="en-IN" smtClean="0"/>
              <a:t>01-08-2019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47E5B-BAA1-46FD-8A69-950436D05EA8}" type="slidenum">
              <a:rPr lang="en-IN" smtClean="0"/>
              <a:t>‹#›</a:t>
            </a:fld>
            <a:endParaRPr lang="en-IN"/>
          </a:p>
        </p:txBody>
      </p:sp>
    </p:spTree>
    <p:extLst>
      <p:ext uri="{BB962C8B-B14F-4D97-AF65-F5344CB8AC3E}">
        <p14:creationId xmlns:p14="http://schemas.microsoft.com/office/powerpoint/2010/main" val="2887737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7"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4467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91169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5768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1624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E9AFD3C-7806-47BB-9487-88E324B6A343}" type="datetimeFigureOut">
              <a:rPr lang="en-IN" smtClean="0"/>
              <a:t>01-08-2019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2467175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E9AFD3C-7806-47BB-9487-88E324B6A343}" type="datetimeFigureOut">
              <a:rPr lang="en-IN" smtClean="0"/>
              <a:t>01-08-2019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81766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E9AFD3C-7806-47BB-9487-88E324B6A343}" type="datetimeFigureOut">
              <a:rPr lang="en-IN" smtClean="0"/>
              <a:t>01-08-2019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867501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E9AFD3C-7806-47BB-9487-88E324B6A343}" type="datetimeFigureOut">
              <a:rPr lang="en-IN" smtClean="0"/>
              <a:t>01-08-2019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198013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9AFD3C-7806-47BB-9487-88E324B6A343}" type="datetimeFigureOut">
              <a:rPr lang="en-IN" smtClean="0"/>
              <a:t>01-08-2019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1472599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E9AFD3C-7806-47BB-9487-88E324B6A343}" type="datetimeFigureOut">
              <a:rPr lang="en-IN" smtClean="0"/>
              <a:t>01-08-2019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4114761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E9AFD3C-7806-47BB-9487-88E324B6A343}" type="datetimeFigureOut">
              <a:rPr lang="en-IN" smtClean="0"/>
              <a:t>01-08-2019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362237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E9AFD3C-7806-47BB-9487-88E324B6A343}" type="datetimeFigureOut">
              <a:rPr lang="en-IN" smtClean="0"/>
              <a:t>01-08-2019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313378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9AFD3C-7806-47BB-9487-88E324B6A343}" type="datetimeFigureOut">
              <a:rPr lang="en-IN" smtClean="0"/>
              <a:t>01-08-2019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498928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9AFD3C-7806-47BB-9487-88E324B6A343}" type="datetimeFigureOut">
              <a:rPr lang="en-IN" smtClean="0"/>
              <a:t>01-08-2019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395813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9AFD3C-7806-47BB-9487-88E324B6A343}" type="datetimeFigureOut">
              <a:rPr lang="en-IN" smtClean="0"/>
              <a:t>01-08-2019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705A45-6228-4286-B3A7-C3D641CE661E}" type="slidenum">
              <a:rPr lang="en-IN" smtClean="0"/>
              <a:t>‹#›</a:t>
            </a:fld>
            <a:endParaRPr lang="en-IN"/>
          </a:p>
        </p:txBody>
      </p:sp>
    </p:spTree>
    <p:extLst>
      <p:ext uri="{BB962C8B-B14F-4D97-AF65-F5344CB8AC3E}">
        <p14:creationId xmlns:p14="http://schemas.microsoft.com/office/powerpoint/2010/main" val="102565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AFD3C-7806-47BB-9487-88E324B6A343}" type="datetimeFigureOut">
              <a:rPr lang="en-IN" smtClean="0"/>
              <a:t>01-08-2019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05A45-6228-4286-B3A7-C3D641CE661E}" type="slidenum">
              <a:rPr lang="en-IN" smtClean="0"/>
              <a:t>‹#›</a:t>
            </a:fld>
            <a:endParaRPr lang="en-IN"/>
          </a:p>
        </p:txBody>
      </p:sp>
    </p:spTree>
    <p:extLst>
      <p:ext uri="{BB962C8B-B14F-4D97-AF65-F5344CB8AC3E}">
        <p14:creationId xmlns:p14="http://schemas.microsoft.com/office/powerpoint/2010/main" val="3662005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UNIT II</a:t>
            </a:r>
            <a:br>
              <a:rPr lang="en-IN" dirty="0"/>
            </a:br>
            <a:endParaRPr lang="en-IN" dirty="0"/>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29" y="1757676"/>
            <a:ext cx="9206692" cy="455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9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55536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2329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505005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19368" y="154546"/>
            <a:ext cx="12132629" cy="6877319"/>
          </a:xfrm>
          <a:prstGeom prst="rect">
            <a:avLst/>
          </a:prstGeom>
        </p:spPr>
      </p:pic>
    </p:spTree>
    <p:extLst>
      <p:ext uri="{BB962C8B-B14F-4D97-AF65-F5344CB8AC3E}">
        <p14:creationId xmlns:p14="http://schemas.microsoft.com/office/powerpoint/2010/main" val="931193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1981200" y="274638"/>
            <a:ext cx="8229600" cy="8509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Partitioner</a:t>
            </a:r>
          </a:p>
        </p:txBody>
      </p:sp>
      <p:sp>
        <p:nvSpPr>
          <p:cNvPr id="4098" name="Rectangle 2"/>
          <p:cNvSpPr>
            <a:spLocks noGrp="1" noChangeArrowheads="1"/>
          </p:cNvSpPr>
          <p:nvPr>
            <p:ph type="body" idx="1"/>
          </p:nvPr>
        </p:nvSpPr>
        <p:spPr>
          <a:xfrm>
            <a:off x="1992313" y="1268414"/>
            <a:ext cx="8229600" cy="4814887"/>
          </a:xfrm>
          <a:ln/>
        </p:spPr>
        <p:txBody>
          <a:bodyPr/>
          <a:lstStyle/>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t>Determine which reducer/partition one record should go to</a:t>
            </a:r>
          </a:p>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t>Given the key, value and number of partitions, return an integer</a:t>
            </a:r>
          </a:p>
          <a:p>
            <a:pPr marL="741363" lvl="1" indent="-284163">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t>Partition: (K2, V2, #Partitions) </a:t>
            </a:r>
            <a:r>
              <a:rPr lang="en-US" altLang="en-US">
                <a:latin typeface="Wingdings" panose="05000000000000000000" pitchFamily="2" charset="2"/>
              </a:rPr>
              <a:t></a:t>
            </a:r>
            <a:r>
              <a:rPr lang="en-US" altLang="en-US"/>
              <a:t> integer</a:t>
            </a:r>
          </a:p>
        </p:txBody>
      </p:sp>
    </p:spTree>
    <p:extLst>
      <p:ext uri="{BB962C8B-B14F-4D97-AF65-F5344CB8AC3E}">
        <p14:creationId xmlns:p14="http://schemas.microsoft.com/office/powerpoint/2010/main" val="18872487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1981200" y="274638"/>
            <a:ext cx="8229600" cy="8509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Partitioner</a:t>
            </a:r>
          </a:p>
        </p:txBody>
      </p:sp>
      <p:sp>
        <p:nvSpPr>
          <p:cNvPr id="5122" name="Text Box 2"/>
          <p:cNvSpPr txBox="1">
            <a:spLocks noChangeArrowheads="1"/>
          </p:cNvSpPr>
          <p:nvPr/>
        </p:nvSpPr>
        <p:spPr bwMode="auto">
          <a:xfrm>
            <a:off x="2424113" y="1916113"/>
            <a:ext cx="7345362" cy="1351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9pPr>
          </a:lstStyle>
          <a:p>
            <a:pPr>
              <a:spcBef>
                <a:spcPts val="1250"/>
              </a:spcBef>
            </a:pPr>
            <a:r>
              <a:rPr lang="en-US" altLang="en-US" sz="2000"/>
              <a:t>public interface Partitioner&lt;K2, V2&gt; extends JobConfigurable {</a:t>
            </a:r>
          </a:p>
          <a:p>
            <a:pPr>
              <a:spcBef>
                <a:spcPts val="1250"/>
              </a:spcBef>
            </a:pPr>
            <a:r>
              <a:rPr lang="en-US" altLang="en-US" sz="2000"/>
              <a:t>	int getPartition(K2 key, V2 value, int numPartitions);</a:t>
            </a:r>
          </a:p>
          <a:p>
            <a:pPr>
              <a:spcBef>
                <a:spcPts val="1250"/>
              </a:spcBef>
            </a:pPr>
            <a:r>
              <a:rPr lang="en-US" altLang="en-US" sz="2000"/>
              <a:t>}</a:t>
            </a:r>
          </a:p>
        </p:txBody>
      </p:sp>
      <p:sp>
        <p:nvSpPr>
          <p:cNvPr id="5123" name="Text Box 3"/>
          <p:cNvSpPr txBox="1">
            <a:spLocks noChangeArrowheads="1"/>
          </p:cNvSpPr>
          <p:nvPr/>
        </p:nvSpPr>
        <p:spPr bwMode="auto">
          <a:xfrm>
            <a:off x="2351088" y="3860800"/>
            <a:ext cx="7777162" cy="2695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9pPr>
          </a:lstStyle>
          <a:p>
            <a:pPr>
              <a:spcBef>
                <a:spcPts val="1250"/>
              </a:spcBef>
            </a:pPr>
            <a:r>
              <a:rPr lang="en-US" altLang="en-US" sz="2000"/>
              <a:t>public class myPartitioner&lt;K2, V2&gt; implements Partitioner&lt;K2, V2&gt;  {</a:t>
            </a:r>
          </a:p>
          <a:p>
            <a:pPr>
              <a:spcBef>
                <a:spcPts val="1250"/>
              </a:spcBef>
            </a:pPr>
            <a:r>
              <a:rPr lang="en-US" altLang="en-US" sz="2000"/>
              <a:t>	int getPartition(K2 key, V2 value, int numPartitions) {</a:t>
            </a:r>
          </a:p>
          <a:p>
            <a:pPr>
              <a:spcBef>
                <a:spcPts val="1500"/>
              </a:spcBef>
            </a:pPr>
            <a:r>
              <a:rPr lang="en-US" altLang="en-US" sz="2000"/>
              <a:t>		</a:t>
            </a:r>
            <a:r>
              <a:rPr lang="en-US" altLang="en-US" sz="2400" b="1">
                <a:solidFill>
                  <a:srgbClr val="FF0000"/>
                </a:solidFill>
              </a:rPr>
              <a:t>your logic!</a:t>
            </a:r>
          </a:p>
          <a:p>
            <a:pPr>
              <a:spcBef>
                <a:spcPts val="1250"/>
              </a:spcBef>
            </a:pPr>
            <a:r>
              <a:rPr lang="en-US" altLang="en-US" sz="2000"/>
              <a:t>	}</a:t>
            </a:r>
          </a:p>
          <a:p>
            <a:pPr>
              <a:spcBef>
                <a:spcPts val="1250"/>
              </a:spcBef>
            </a:pPr>
            <a:r>
              <a:rPr lang="en-US" altLang="en-US" sz="2000"/>
              <a:t>}</a:t>
            </a:r>
          </a:p>
        </p:txBody>
      </p:sp>
      <p:sp>
        <p:nvSpPr>
          <p:cNvPr id="5124" name="Text Box 4"/>
          <p:cNvSpPr txBox="1">
            <a:spLocks noChangeArrowheads="1"/>
          </p:cNvSpPr>
          <p:nvPr/>
        </p:nvSpPr>
        <p:spPr bwMode="auto">
          <a:xfrm>
            <a:off x="2424114" y="1412876"/>
            <a:ext cx="1944687"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9pPr>
          </a:lstStyle>
          <a:p>
            <a:pPr>
              <a:spcBef>
                <a:spcPts val="1250"/>
              </a:spcBef>
            </a:pPr>
            <a:r>
              <a:rPr lang="en-US" altLang="en-US" sz="2000" b="1"/>
              <a:t>Interface:</a:t>
            </a:r>
          </a:p>
        </p:txBody>
      </p:sp>
      <p:sp>
        <p:nvSpPr>
          <p:cNvPr id="5125" name="Text Box 5"/>
          <p:cNvSpPr txBox="1">
            <a:spLocks noChangeArrowheads="1"/>
          </p:cNvSpPr>
          <p:nvPr/>
        </p:nvSpPr>
        <p:spPr bwMode="auto">
          <a:xfrm>
            <a:off x="2351089" y="3429001"/>
            <a:ext cx="22320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9pPr>
          </a:lstStyle>
          <a:p>
            <a:pPr>
              <a:spcBef>
                <a:spcPts val="1250"/>
              </a:spcBef>
            </a:pPr>
            <a:r>
              <a:rPr lang="en-US" altLang="en-US" sz="2000" b="1"/>
              <a:t>Implementation:</a:t>
            </a:r>
          </a:p>
        </p:txBody>
      </p:sp>
    </p:spTree>
    <p:extLst>
      <p:ext uri="{BB962C8B-B14F-4D97-AF65-F5344CB8AC3E}">
        <p14:creationId xmlns:p14="http://schemas.microsoft.com/office/powerpoint/2010/main" val="276648998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5125"/>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1981200" y="274638"/>
            <a:ext cx="8229600" cy="8509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Partitioner</a:t>
            </a:r>
          </a:p>
        </p:txBody>
      </p:sp>
      <p:sp>
        <p:nvSpPr>
          <p:cNvPr id="6146" name="Text Box 2"/>
          <p:cNvSpPr txBox="1">
            <a:spLocks noChangeArrowheads="1"/>
          </p:cNvSpPr>
          <p:nvPr/>
        </p:nvSpPr>
        <p:spPr bwMode="auto">
          <a:xfrm>
            <a:off x="2135189" y="1989138"/>
            <a:ext cx="7920037" cy="287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9pPr>
          </a:lstStyle>
          <a:p>
            <a:pPr>
              <a:spcBef>
                <a:spcPts val="1125"/>
              </a:spcBef>
            </a:pPr>
            <a:r>
              <a:rPr lang="en-US" altLang="en-US"/>
              <a:t>public class myPartitioner&lt;Text, Text&gt; implements Partitioner&lt;Text, Text&gt;  {</a:t>
            </a:r>
          </a:p>
          <a:p>
            <a:pPr>
              <a:spcBef>
                <a:spcPts val="1125"/>
              </a:spcBef>
            </a:pPr>
            <a:r>
              <a:rPr lang="en-US" altLang="en-US"/>
              <a:t>	int getPartition(Text key, Text value, int numPartitions) {</a:t>
            </a:r>
          </a:p>
          <a:p>
            <a:pPr>
              <a:spcBef>
                <a:spcPts val="1125"/>
              </a:spcBef>
            </a:pPr>
            <a:r>
              <a:rPr lang="en-US" altLang="en-US"/>
              <a:t>		int hashCode = key.hashCode();</a:t>
            </a:r>
          </a:p>
          <a:p>
            <a:pPr>
              <a:spcBef>
                <a:spcPts val="1125"/>
              </a:spcBef>
            </a:pPr>
            <a:r>
              <a:rPr lang="en-US" altLang="en-US"/>
              <a:t>		int partitionIndex = hashCode mod numPartitions;</a:t>
            </a:r>
          </a:p>
          <a:p>
            <a:pPr>
              <a:spcBef>
                <a:spcPts val="1125"/>
              </a:spcBef>
            </a:pPr>
            <a:r>
              <a:rPr lang="en-US" altLang="en-US"/>
              <a:t>		return partitionIndex;</a:t>
            </a:r>
          </a:p>
          <a:p>
            <a:pPr>
              <a:spcBef>
                <a:spcPts val="1125"/>
              </a:spcBef>
            </a:pPr>
            <a:r>
              <a:rPr lang="en-US" altLang="en-US"/>
              <a:t>	}</a:t>
            </a:r>
          </a:p>
          <a:p>
            <a:pPr>
              <a:spcBef>
                <a:spcPts val="1125"/>
              </a:spcBef>
            </a:pPr>
            <a:r>
              <a:rPr lang="en-US" altLang="en-US"/>
              <a:t>}</a:t>
            </a:r>
          </a:p>
        </p:txBody>
      </p:sp>
      <p:sp>
        <p:nvSpPr>
          <p:cNvPr id="6147" name="Text Box 3"/>
          <p:cNvSpPr txBox="1">
            <a:spLocks noChangeArrowheads="1"/>
          </p:cNvSpPr>
          <p:nvPr/>
        </p:nvSpPr>
        <p:spPr bwMode="auto">
          <a:xfrm>
            <a:off x="2135188" y="1557338"/>
            <a:ext cx="1439862"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SimSun" panose="02010600030101010101" pitchFamily="2" charset="-122"/>
              </a:defRPr>
            </a:lvl9pPr>
          </a:lstStyle>
          <a:p>
            <a:pPr>
              <a:spcBef>
                <a:spcPts val="1250"/>
              </a:spcBef>
            </a:pPr>
            <a:r>
              <a:rPr lang="en-US" altLang="en-US" sz="2000" b="1"/>
              <a:t>Example:</a:t>
            </a:r>
          </a:p>
        </p:txBody>
      </p:sp>
    </p:spTree>
    <p:extLst>
      <p:ext uri="{BB962C8B-B14F-4D97-AF65-F5344CB8AC3E}">
        <p14:creationId xmlns:p14="http://schemas.microsoft.com/office/powerpoint/2010/main" val="6245518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81200" y="-152400"/>
            <a:ext cx="8229600" cy="1143000"/>
          </a:xfrm>
        </p:spPr>
        <p:txBody>
          <a:bodyPr vert="horz" lIns="0" tIns="45720" rIns="0" bIns="45720" rtlCol="0" anchor="ctr">
            <a:normAutofit/>
          </a:bodyPr>
          <a:lstStyle/>
          <a:p>
            <a:r>
              <a:rPr lang="en-US" altLang="en-US" sz="4000" dirty="0" smtClean="0"/>
              <a:t>Partitioner</a:t>
            </a:r>
            <a:endParaRPr lang="en-US" altLang="en-US" sz="4000" dirty="0"/>
          </a:p>
        </p:txBody>
      </p:sp>
      <p:sp>
        <p:nvSpPr>
          <p:cNvPr id="3" name="Can 2"/>
          <p:cNvSpPr/>
          <p:nvPr/>
        </p:nvSpPr>
        <p:spPr>
          <a:xfrm>
            <a:off x="2209800" y="1752600"/>
            <a:ext cx="762000" cy="1143000"/>
          </a:xfrm>
          <a:prstGeom prst="can">
            <a:avLst/>
          </a:prstGeom>
          <a:solidFill>
            <a:schemeClr val="bg1">
              <a:lumMod val="5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extBox 3"/>
          <p:cNvSpPr txBox="1">
            <a:spLocks noChangeArrowheads="1"/>
          </p:cNvSpPr>
          <p:nvPr/>
        </p:nvSpPr>
        <p:spPr bwMode="auto">
          <a:xfrm>
            <a:off x="2514600" y="2111376"/>
            <a:ext cx="381000" cy="2762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file</a:t>
            </a:r>
          </a:p>
        </p:txBody>
      </p:sp>
      <p:sp>
        <p:nvSpPr>
          <p:cNvPr id="30" name="TextBox 29"/>
          <p:cNvSpPr txBox="1">
            <a:spLocks noChangeArrowheads="1"/>
          </p:cNvSpPr>
          <p:nvPr/>
        </p:nvSpPr>
        <p:spPr bwMode="auto">
          <a:xfrm>
            <a:off x="2286000" y="2543176"/>
            <a:ext cx="381000" cy="2762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file</a:t>
            </a:r>
          </a:p>
        </p:txBody>
      </p:sp>
      <p:sp>
        <p:nvSpPr>
          <p:cNvPr id="6" name="Rectangle 5"/>
          <p:cNvSpPr/>
          <p:nvPr/>
        </p:nvSpPr>
        <p:spPr>
          <a:xfrm>
            <a:off x="3352800" y="1506538"/>
            <a:ext cx="1828800" cy="533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t>InputFormat</a:t>
            </a:r>
            <a:endParaRPr lang="en-US" sz="1400" dirty="0"/>
          </a:p>
        </p:txBody>
      </p:sp>
      <p:cxnSp>
        <p:nvCxnSpPr>
          <p:cNvPr id="8" name="Straight Connector 7"/>
          <p:cNvCxnSpPr>
            <a:stCxn id="3" idx="1"/>
          </p:cNvCxnSpPr>
          <p:nvPr/>
        </p:nvCxnSpPr>
        <p:spPr>
          <a:xfrm flipV="1">
            <a:off x="2590800" y="1371600"/>
            <a:ext cx="0" cy="38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0800" y="1371600"/>
            <a:ext cx="1676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6" idx="0"/>
          </p:cNvCxnSpPr>
          <p:nvPr/>
        </p:nvCxnSpPr>
        <p:spPr>
          <a:xfrm>
            <a:off x="4267200" y="1371600"/>
            <a:ext cx="0" cy="13493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52800" y="2230439"/>
            <a:ext cx="457200" cy="3571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Split</a:t>
            </a:r>
          </a:p>
        </p:txBody>
      </p:sp>
      <p:sp>
        <p:nvSpPr>
          <p:cNvPr id="33" name="Rectangle 32"/>
          <p:cNvSpPr/>
          <p:nvPr/>
        </p:nvSpPr>
        <p:spPr>
          <a:xfrm>
            <a:off x="4038600" y="2233614"/>
            <a:ext cx="457200" cy="3571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Split</a:t>
            </a:r>
          </a:p>
        </p:txBody>
      </p:sp>
      <p:sp>
        <p:nvSpPr>
          <p:cNvPr id="34" name="Rectangle 33"/>
          <p:cNvSpPr/>
          <p:nvPr/>
        </p:nvSpPr>
        <p:spPr>
          <a:xfrm>
            <a:off x="4724400" y="2233614"/>
            <a:ext cx="457200" cy="3571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Split</a:t>
            </a:r>
          </a:p>
        </p:txBody>
      </p:sp>
      <p:cxnSp>
        <p:nvCxnSpPr>
          <p:cNvPr id="7168" name="Straight Arrow Connector 7167"/>
          <p:cNvCxnSpPr>
            <a:endCxn id="13" idx="0"/>
          </p:cNvCxnSpPr>
          <p:nvPr/>
        </p:nvCxnSpPr>
        <p:spPr>
          <a:xfrm>
            <a:off x="3581400" y="2039938"/>
            <a:ext cx="0" cy="1905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71" name="Straight Arrow Connector 7170"/>
          <p:cNvCxnSpPr>
            <a:stCxn id="6" idx="2"/>
            <a:endCxn id="33" idx="0"/>
          </p:cNvCxnSpPr>
          <p:nvPr/>
        </p:nvCxnSpPr>
        <p:spPr>
          <a:xfrm>
            <a:off x="4267200" y="2039939"/>
            <a:ext cx="0" cy="19367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73" name="Straight Arrow Connector 7172"/>
          <p:cNvCxnSpPr>
            <a:endCxn id="34" idx="0"/>
          </p:cNvCxnSpPr>
          <p:nvPr/>
        </p:nvCxnSpPr>
        <p:spPr>
          <a:xfrm>
            <a:off x="4953000" y="2039939"/>
            <a:ext cx="0" cy="19367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352800" y="2916239"/>
            <a:ext cx="457200" cy="3571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RR</a:t>
            </a:r>
          </a:p>
        </p:txBody>
      </p:sp>
      <p:sp>
        <p:nvSpPr>
          <p:cNvPr id="42" name="Rectangle 41"/>
          <p:cNvSpPr/>
          <p:nvPr/>
        </p:nvSpPr>
        <p:spPr>
          <a:xfrm>
            <a:off x="4038600" y="2919414"/>
            <a:ext cx="457200" cy="3571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RR</a:t>
            </a:r>
          </a:p>
        </p:txBody>
      </p:sp>
      <p:sp>
        <p:nvSpPr>
          <p:cNvPr id="43" name="Rectangle 42"/>
          <p:cNvSpPr/>
          <p:nvPr/>
        </p:nvSpPr>
        <p:spPr>
          <a:xfrm>
            <a:off x="4724400" y="2919414"/>
            <a:ext cx="457200" cy="3571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RR</a:t>
            </a:r>
          </a:p>
        </p:txBody>
      </p:sp>
      <p:cxnSp>
        <p:nvCxnSpPr>
          <p:cNvPr id="7177" name="Straight Arrow Connector 7176"/>
          <p:cNvCxnSpPr>
            <a:stCxn id="13" idx="2"/>
            <a:endCxn id="41" idx="0"/>
          </p:cNvCxnSpPr>
          <p:nvPr/>
        </p:nvCxnSpPr>
        <p:spPr>
          <a:xfrm>
            <a:off x="3581400" y="2587626"/>
            <a:ext cx="0" cy="32861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179" name="Straight Arrow Connector 7178"/>
          <p:cNvCxnSpPr>
            <a:stCxn id="33" idx="2"/>
            <a:endCxn id="42" idx="0"/>
          </p:cNvCxnSpPr>
          <p:nvPr/>
        </p:nvCxnSpPr>
        <p:spPr>
          <a:xfrm>
            <a:off x="4267200" y="2590801"/>
            <a:ext cx="0" cy="32861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181" name="Straight Arrow Connector 7180"/>
          <p:cNvCxnSpPr>
            <a:stCxn id="34" idx="2"/>
            <a:endCxn id="43" idx="0"/>
          </p:cNvCxnSpPr>
          <p:nvPr/>
        </p:nvCxnSpPr>
        <p:spPr>
          <a:xfrm>
            <a:off x="4953000" y="2590801"/>
            <a:ext cx="0" cy="32861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352800" y="3602039"/>
            <a:ext cx="457200" cy="357187"/>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Map</a:t>
            </a:r>
          </a:p>
        </p:txBody>
      </p:sp>
      <p:sp>
        <p:nvSpPr>
          <p:cNvPr id="53" name="Rectangle 52"/>
          <p:cNvSpPr/>
          <p:nvPr/>
        </p:nvSpPr>
        <p:spPr>
          <a:xfrm>
            <a:off x="4038600" y="3605214"/>
            <a:ext cx="457200" cy="357187"/>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Map</a:t>
            </a:r>
          </a:p>
        </p:txBody>
      </p:sp>
      <p:sp>
        <p:nvSpPr>
          <p:cNvPr id="54" name="Rectangle 53"/>
          <p:cNvSpPr/>
          <p:nvPr/>
        </p:nvSpPr>
        <p:spPr>
          <a:xfrm>
            <a:off x="4724400" y="3605214"/>
            <a:ext cx="457200" cy="357187"/>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Map</a:t>
            </a:r>
          </a:p>
        </p:txBody>
      </p:sp>
      <p:cxnSp>
        <p:nvCxnSpPr>
          <p:cNvPr id="7183" name="Straight Arrow Connector 7182"/>
          <p:cNvCxnSpPr>
            <a:stCxn id="41" idx="2"/>
            <a:endCxn id="52" idx="0"/>
          </p:cNvCxnSpPr>
          <p:nvPr/>
        </p:nvCxnSpPr>
        <p:spPr>
          <a:xfrm>
            <a:off x="3581400" y="3273426"/>
            <a:ext cx="0" cy="3286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85" name="Straight Arrow Connector 7184"/>
          <p:cNvCxnSpPr>
            <a:stCxn id="42" idx="2"/>
            <a:endCxn id="53" idx="0"/>
          </p:cNvCxnSpPr>
          <p:nvPr/>
        </p:nvCxnSpPr>
        <p:spPr>
          <a:xfrm>
            <a:off x="4267200" y="3276601"/>
            <a:ext cx="0" cy="3286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87" name="Straight Arrow Connector 7186"/>
          <p:cNvCxnSpPr>
            <a:stCxn id="43" idx="2"/>
            <a:endCxn id="54" idx="0"/>
          </p:cNvCxnSpPr>
          <p:nvPr/>
        </p:nvCxnSpPr>
        <p:spPr>
          <a:xfrm>
            <a:off x="4953000" y="3276601"/>
            <a:ext cx="0" cy="3286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88" name="TextBox 7187"/>
          <p:cNvSpPr txBox="1">
            <a:spLocks noChangeArrowheads="1"/>
          </p:cNvSpPr>
          <p:nvPr/>
        </p:nvSpPr>
        <p:spPr bwMode="auto">
          <a:xfrm>
            <a:off x="2076450" y="3338513"/>
            <a:ext cx="13398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Input (K, V) pairs</a:t>
            </a:r>
          </a:p>
        </p:txBody>
      </p:sp>
      <p:sp>
        <p:nvSpPr>
          <p:cNvPr id="62" name="Rectangle 61"/>
          <p:cNvSpPr/>
          <p:nvPr/>
        </p:nvSpPr>
        <p:spPr>
          <a:xfrm>
            <a:off x="3810000" y="4214814"/>
            <a:ext cx="914400" cy="3571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solidFill>
                  <a:schemeClr val="tx1"/>
                </a:solidFill>
              </a:rPr>
              <a:t>Partitioner</a:t>
            </a:r>
          </a:p>
        </p:txBody>
      </p:sp>
      <p:sp>
        <p:nvSpPr>
          <p:cNvPr id="63" name="TextBox 62"/>
          <p:cNvSpPr txBox="1">
            <a:spLocks noChangeArrowheads="1"/>
          </p:cNvSpPr>
          <p:nvPr/>
        </p:nvSpPr>
        <p:spPr bwMode="auto">
          <a:xfrm>
            <a:off x="1820864" y="3990976"/>
            <a:ext cx="1851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Intermediate (K, V) pairs</a:t>
            </a:r>
          </a:p>
        </p:txBody>
      </p:sp>
      <p:cxnSp>
        <p:nvCxnSpPr>
          <p:cNvPr id="7190" name="Straight Arrow Connector 7189"/>
          <p:cNvCxnSpPr>
            <a:stCxn id="52" idx="2"/>
            <a:endCxn id="62" idx="0"/>
          </p:cNvCxnSpPr>
          <p:nvPr/>
        </p:nvCxnSpPr>
        <p:spPr>
          <a:xfrm>
            <a:off x="3581400" y="3959225"/>
            <a:ext cx="685800" cy="255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92" name="Straight Arrow Connector 7191"/>
          <p:cNvCxnSpPr>
            <a:stCxn id="53" idx="2"/>
            <a:endCxn id="62" idx="0"/>
          </p:cNvCxnSpPr>
          <p:nvPr/>
        </p:nvCxnSpPr>
        <p:spPr>
          <a:xfrm>
            <a:off x="4267200" y="3962401"/>
            <a:ext cx="0" cy="2524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94" name="Straight Arrow Connector 7193"/>
          <p:cNvCxnSpPr>
            <a:stCxn id="54" idx="2"/>
            <a:endCxn id="62" idx="0"/>
          </p:cNvCxnSpPr>
          <p:nvPr/>
        </p:nvCxnSpPr>
        <p:spPr>
          <a:xfrm flipH="1">
            <a:off x="4267200" y="3962401"/>
            <a:ext cx="685800" cy="2524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352800" y="4824414"/>
            <a:ext cx="1828800" cy="35718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Sort</a:t>
            </a:r>
          </a:p>
        </p:txBody>
      </p:sp>
      <p:cxnSp>
        <p:nvCxnSpPr>
          <p:cNvPr id="7196" name="Straight Arrow Connector 7195"/>
          <p:cNvCxnSpPr>
            <a:stCxn id="62" idx="2"/>
            <a:endCxn id="70" idx="0"/>
          </p:cNvCxnSpPr>
          <p:nvPr/>
        </p:nvCxnSpPr>
        <p:spPr>
          <a:xfrm>
            <a:off x="4267200" y="4572001"/>
            <a:ext cx="0" cy="2524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352800" y="5357814"/>
            <a:ext cx="1828800" cy="3571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Reduce</a:t>
            </a:r>
          </a:p>
        </p:txBody>
      </p:sp>
      <p:sp>
        <p:nvSpPr>
          <p:cNvPr id="74" name="Rectangle 73"/>
          <p:cNvSpPr/>
          <p:nvPr/>
        </p:nvSpPr>
        <p:spPr>
          <a:xfrm>
            <a:off x="3352800" y="6019800"/>
            <a:ext cx="1828800" cy="533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t>OutputFormat</a:t>
            </a:r>
            <a:endParaRPr lang="en-US" sz="1400" dirty="0"/>
          </a:p>
        </p:txBody>
      </p:sp>
      <p:cxnSp>
        <p:nvCxnSpPr>
          <p:cNvPr id="7198" name="Straight Connector 7197"/>
          <p:cNvCxnSpPr>
            <a:stCxn id="74" idx="2"/>
          </p:cNvCxnSpPr>
          <p:nvPr/>
        </p:nvCxnSpPr>
        <p:spPr>
          <a:xfrm>
            <a:off x="4267200" y="6553200"/>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1820864" y="6705600"/>
            <a:ext cx="24463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820863" y="1600200"/>
            <a:ext cx="0" cy="5105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a:spLocks noChangeArrowheads="1"/>
          </p:cNvSpPr>
          <p:nvPr/>
        </p:nvSpPr>
        <p:spPr bwMode="auto">
          <a:xfrm>
            <a:off x="2182813" y="1066801"/>
            <a:ext cx="256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Files loaded from local HDFS store</a:t>
            </a:r>
          </a:p>
        </p:txBody>
      </p:sp>
      <p:sp>
        <p:nvSpPr>
          <p:cNvPr id="86" name="TextBox 85"/>
          <p:cNvSpPr txBox="1">
            <a:spLocks noChangeArrowheads="1"/>
          </p:cNvSpPr>
          <p:nvPr/>
        </p:nvSpPr>
        <p:spPr bwMode="auto">
          <a:xfrm>
            <a:off x="2095500" y="2971801"/>
            <a:ext cx="1257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RecordReaders</a:t>
            </a:r>
          </a:p>
        </p:txBody>
      </p:sp>
      <p:cxnSp>
        <p:nvCxnSpPr>
          <p:cNvPr id="46" name="Straight Connector 45"/>
          <p:cNvCxnSpPr/>
          <p:nvPr/>
        </p:nvCxnSpPr>
        <p:spPr>
          <a:xfrm>
            <a:off x="1820864" y="1600200"/>
            <a:ext cx="6556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476500" y="1600200"/>
            <a:ext cx="0" cy="17303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0" idx="2"/>
            <a:endCxn id="73" idx="0"/>
          </p:cNvCxnSpPr>
          <p:nvPr/>
        </p:nvCxnSpPr>
        <p:spPr>
          <a:xfrm>
            <a:off x="4267200" y="5181601"/>
            <a:ext cx="0" cy="1762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73" idx="2"/>
            <a:endCxn id="74" idx="0"/>
          </p:cNvCxnSpPr>
          <p:nvPr/>
        </p:nvCxnSpPr>
        <p:spPr>
          <a:xfrm>
            <a:off x="4267200" y="5715000"/>
            <a:ext cx="0" cy="304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a:spLocks noChangeArrowheads="1"/>
          </p:cNvSpPr>
          <p:nvPr/>
        </p:nvSpPr>
        <p:spPr bwMode="auto">
          <a:xfrm>
            <a:off x="2274889" y="5729289"/>
            <a:ext cx="1328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Final (K, V) pairs</a:t>
            </a:r>
          </a:p>
        </p:txBody>
      </p:sp>
      <p:sp>
        <p:nvSpPr>
          <p:cNvPr id="98" name="TextBox 97"/>
          <p:cNvSpPr txBox="1">
            <a:spLocks noChangeArrowheads="1"/>
          </p:cNvSpPr>
          <p:nvPr/>
        </p:nvSpPr>
        <p:spPr bwMode="auto">
          <a:xfrm>
            <a:off x="1916114" y="6248401"/>
            <a:ext cx="1436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Writeback to local </a:t>
            </a:r>
            <a:br>
              <a:rPr lang="en-US" altLang="en-US" sz="1200"/>
            </a:br>
            <a:r>
              <a:rPr lang="en-US" altLang="en-US" sz="1200"/>
              <a:t>HDFS store</a:t>
            </a:r>
          </a:p>
        </p:txBody>
      </p:sp>
      <p:sp>
        <p:nvSpPr>
          <p:cNvPr id="99" name="Can 98"/>
          <p:cNvSpPr/>
          <p:nvPr/>
        </p:nvSpPr>
        <p:spPr>
          <a:xfrm>
            <a:off x="9296400" y="1752600"/>
            <a:ext cx="762000" cy="1143000"/>
          </a:xfrm>
          <a:prstGeom prst="can">
            <a:avLst/>
          </a:prstGeom>
          <a:solidFill>
            <a:schemeClr val="bg1">
              <a:lumMod val="5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 name="TextBox 99"/>
          <p:cNvSpPr txBox="1">
            <a:spLocks noChangeArrowheads="1"/>
          </p:cNvSpPr>
          <p:nvPr/>
        </p:nvSpPr>
        <p:spPr bwMode="auto">
          <a:xfrm>
            <a:off x="9601200" y="2111376"/>
            <a:ext cx="381000" cy="2762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file</a:t>
            </a:r>
          </a:p>
        </p:txBody>
      </p:sp>
      <p:sp>
        <p:nvSpPr>
          <p:cNvPr id="101" name="TextBox 100"/>
          <p:cNvSpPr txBox="1">
            <a:spLocks noChangeArrowheads="1"/>
          </p:cNvSpPr>
          <p:nvPr/>
        </p:nvSpPr>
        <p:spPr bwMode="auto">
          <a:xfrm>
            <a:off x="9372600" y="2543176"/>
            <a:ext cx="381000" cy="2762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file</a:t>
            </a:r>
          </a:p>
        </p:txBody>
      </p:sp>
      <p:sp>
        <p:nvSpPr>
          <p:cNvPr id="102" name="Rectangle 101"/>
          <p:cNvSpPr/>
          <p:nvPr/>
        </p:nvSpPr>
        <p:spPr>
          <a:xfrm>
            <a:off x="7094538" y="1506538"/>
            <a:ext cx="1828800" cy="533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t>InputFormat</a:t>
            </a:r>
            <a:endParaRPr lang="en-US" sz="1400" dirty="0"/>
          </a:p>
        </p:txBody>
      </p:sp>
      <p:cxnSp>
        <p:nvCxnSpPr>
          <p:cNvPr id="103" name="Straight Connector 102"/>
          <p:cNvCxnSpPr>
            <a:stCxn id="99" idx="1"/>
          </p:cNvCxnSpPr>
          <p:nvPr/>
        </p:nvCxnSpPr>
        <p:spPr>
          <a:xfrm flipV="1">
            <a:off x="9677400" y="1371600"/>
            <a:ext cx="0" cy="38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8008938" y="1371600"/>
            <a:ext cx="16684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102" idx="0"/>
          </p:cNvCxnSpPr>
          <p:nvPr/>
        </p:nvCxnSpPr>
        <p:spPr>
          <a:xfrm>
            <a:off x="8008938" y="1371600"/>
            <a:ext cx="0" cy="13493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7094538" y="2230439"/>
            <a:ext cx="457200" cy="3571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Split</a:t>
            </a:r>
          </a:p>
        </p:txBody>
      </p:sp>
      <p:sp>
        <p:nvSpPr>
          <p:cNvPr id="107" name="Rectangle 106"/>
          <p:cNvSpPr/>
          <p:nvPr/>
        </p:nvSpPr>
        <p:spPr>
          <a:xfrm>
            <a:off x="7780338" y="2233614"/>
            <a:ext cx="457200" cy="3571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Split</a:t>
            </a:r>
          </a:p>
        </p:txBody>
      </p:sp>
      <p:sp>
        <p:nvSpPr>
          <p:cNvPr id="108" name="Rectangle 107"/>
          <p:cNvSpPr/>
          <p:nvPr/>
        </p:nvSpPr>
        <p:spPr>
          <a:xfrm>
            <a:off x="8466138" y="2233614"/>
            <a:ext cx="457200" cy="3571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Split</a:t>
            </a:r>
          </a:p>
        </p:txBody>
      </p:sp>
      <p:cxnSp>
        <p:nvCxnSpPr>
          <p:cNvPr id="109" name="Straight Arrow Connector 108"/>
          <p:cNvCxnSpPr>
            <a:endCxn id="106" idx="0"/>
          </p:cNvCxnSpPr>
          <p:nvPr/>
        </p:nvCxnSpPr>
        <p:spPr>
          <a:xfrm>
            <a:off x="7323138" y="2039938"/>
            <a:ext cx="0" cy="1905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2" idx="2"/>
            <a:endCxn id="107" idx="0"/>
          </p:cNvCxnSpPr>
          <p:nvPr/>
        </p:nvCxnSpPr>
        <p:spPr>
          <a:xfrm>
            <a:off x="8008938" y="2039939"/>
            <a:ext cx="0" cy="19367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endCxn id="108" idx="0"/>
          </p:cNvCxnSpPr>
          <p:nvPr/>
        </p:nvCxnSpPr>
        <p:spPr>
          <a:xfrm>
            <a:off x="8694738" y="2039939"/>
            <a:ext cx="0" cy="19367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7094538" y="2916239"/>
            <a:ext cx="457200" cy="3571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RR</a:t>
            </a:r>
          </a:p>
        </p:txBody>
      </p:sp>
      <p:sp>
        <p:nvSpPr>
          <p:cNvPr id="113" name="Rectangle 112"/>
          <p:cNvSpPr/>
          <p:nvPr/>
        </p:nvSpPr>
        <p:spPr>
          <a:xfrm>
            <a:off x="7780338" y="2919414"/>
            <a:ext cx="457200" cy="3571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RR</a:t>
            </a:r>
          </a:p>
        </p:txBody>
      </p:sp>
      <p:sp>
        <p:nvSpPr>
          <p:cNvPr id="114" name="Rectangle 113"/>
          <p:cNvSpPr/>
          <p:nvPr/>
        </p:nvSpPr>
        <p:spPr>
          <a:xfrm>
            <a:off x="8466138" y="2919414"/>
            <a:ext cx="457200" cy="3571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RR</a:t>
            </a:r>
          </a:p>
        </p:txBody>
      </p:sp>
      <p:cxnSp>
        <p:nvCxnSpPr>
          <p:cNvPr id="115" name="Straight Arrow Connector 114"/>
          <p:cNvCxnSpPr>
            <a:stCxn id="106" idx="2"/>
            <a:endCxn id="112" idx="0"/>
          </p:cNvCxnSpPr>
          <p:nvPr/>
        </p:nvCxnSpPr>
        <p:spPr>
          <a:xfrm>
            <a:off x="7323138" y="2587626"/>
            <a:ext cx="0" cy="32861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07" idx="2"/>
            <a:endCxn id="113" idx="0"/>
          </p:cNvCxnSpPr>
          <p:nvPr/>
        </p:nvCxnSpPr>
        <p:spPr>
          <a:xfrm>
            <a:off x="8008938" y="2590801"/>
            <a:ext cx="0" cy="32861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08" idx="2"/>
            <a:endCxn id="114" idx="0"/>
          </p:cNvCxnSpPr>
          <p:nvPr/>
        </p:nvCxnSpPr>
        <p:spPr>
          <a:xfrm>
            <a:off x="8694738" y="2590801"/>
            <a:ext cx="0" cy="32861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7094538" y="3602039"/>
            <a:ext cx="457200" cy="357187"/>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Map</a:t>
            </a:r>
          </a:p>
        </p:txBody>
      </p:sp>
      <p:sp>
        <p:nvSpPr>
          <p:cNvPr id="119" name="Rectangle 118"/>
          <p:cNvSpPr/>
          <p:nvPr/>
        </p:nvSpPr>
        <p:spPr>
          <a:xfrm>
            <a:off x="7780338" y="3605214"/>
            <a:ext cx="457200" cy="357187"/>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Map</a:t>
            </a:r>
          </a:p>
        </p:txBody>
      </p:sp>
      <p:sp>
        <p:nvSpPr>
          <p:cNvPr id="120" name="Rectangle 119"/>
          <p:cNvSpPr/>
          <p:nvPr/>
        </p:nvSpPr>
        <p:spPr>
          <a:xfrm>
            <a:off x="8466138" y="3605214"/>
            <a:ext cx="457200" cy="357187"/>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Map</a:t>
            </a:r>
          </a:p>
        </p:txBody>
      </p:sp>
      <p:cxnSp>
        <p:nvCxnSpPr>
          <p:cNvPr id="121" name="Straight Arrow Connector 120"/>
          <p:cNvCxnSpPr>
            <a:stCxn id="112" idx="2"/>
            <a:endCxn id="118" idx="0"/>
          </p:cNvCxnSpPr>
          <p:nvPr/>
        </p:nvCxnSpPr>
        <p:spPr>
          <a:xfrm>
            <a:off x="7323138" y="3273426"/>
            <a:ext cx="0" cy="3286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3" idx="2"/>
            <a:endCxn id="119" idx="0"/>
          </p:cNvCxnSpPr>
          <p:nvPr/>
        </p:nvCxnSpPr>
        <p:spPr>
          <a:xfrm>
            <a:off x="8008938" y="3276601"/>
            <a:ext cx="0" cy="3286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4" idx="2"/>
            <a:endCxn id="120" idx="0"/>
          </p:cNvCxnSpPr>
          <p:nvPr/>
        </p:nvCxnSpPr>
        <p:spPr>
          <a:xfrm>
            <a:off x="8694738" y="3276601"/>
            <a:ext cx="0" cy="3286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4" name="TextBox 123"/>
          <p:cNvSpPr txBox="1">
            <a:spLocks noChangeArrowheads="1"/>
          </p:cNvSpPr>
          <p:nvPr/>
        </p:nvSpPr>
        <p:spPr bwMode="auto">
          <a:xfrm>
            <a:off x="9007475" y="3348038"/>
            <a:ext cx="13398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Input (K, V) pairs</a:t>
            </a:r>
          </a:p>
        </p:txBody>
      </p:sp>
      <p:sp>
        <p:nvSpPr>
          <p:cNvPr id="125" name="Rectangle 124"/>
          <p:cNvSpPr/>
          <p:nvPr/>
        </p:nvSpPr>
        <p:spPr>
          <a:xfrm>
            <a:off x="7551738" y="4214814"/>
            <a:ext cx="914400" cy="3571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solidFill>
                  <a:schemeClr val="tx1"/>
                </a:solidFill>
              </a:rPr>
              <a:t>Partitioner</a:t>
            </a:r>
          </a:p>
        </p:txBody>
      </p:sp>
      <p:sp>
        <p:nvSpPr>
          <p:cNvPr id="126" name="TextBox 125"/>
          <p:cNvSpPr txBox="1">
            <a:spLocks noChangeArrowheads="1"/>
          </p:cNvSpPr>
          <p:nvPr/>
        </p:nvSpPr>
        <p:spPr bwMode="auto">
          <a:xfrm>
            <a:off x="8637589" y="3990976"/>
            <a:ext cx="18494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Intermediate (K, V) pairs</a:t>
            </a:r>
          </a:p>
        </p:txBody>
      </p:sp>
      <p:cxnSp>
        <p:nvCxnSpPr>
          <p:cNvPr id="127" name="Straight Arrow Connector 126"/>
          <p:cNvCxnSpPr>
            <a:stCxn id="118" idx="2"/>
            <a:endCxn id="125" idx="0"/>
          </p:cNvCxnSpPr>
          <p:nvPr/>
        </p:nvCxnSpPr>
        <p:spPr>
          <a:xfrm>
            <a:off x="7323138" y="3959225"/>
            <a:ext cx="685800" cy="255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9" idx="2"/>
            <a:endCxn id="125" idx="0"/>
          </p:cNvCxnSpPr>
          <p:nvPr/>
        </p:nvCxnSpPr>
        <p:spPr>
          <a:xfrm>
            <a:off x="8008938" y="3962401"/>
            <a:ext cx="0" cy="2524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20" idx="2"/>
            <a:endCxn id="125" idx="0"/>
          </p:cNvCxnSpPr>
          <p:nvPr/>
        </p:nvCxnSpPr>
        <p:spPr>
          <a:xfrm flipH="1">
            <a:off x="8008938" y="3962401"/>
            <a:ext cx="685800" cy="2524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7094538" y="4824414"/>
            <a:ext cx="1828800" cy="35718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Sort</a:t>
            </a:r>
          </a:p>
        </p:txBody>
      </p:sp>
      <p:cxnSp>
        <p:nvCxnSpPr>
          <p:cNvPr id="131" name="Straight Arrow Connector 130"/>
          <p:cNvCxnSpPr>
            <a:stCxn id="125" idx="2"/>
            <a:endCxn id="130" idx="0"/>
          </p:cNvCxnSpPr>
          <p:nvPr/>
        </p:nvCxnSpPr>
        <p:spPr>
          <a:xfrm>
            <a:off x="8008938" y="4572001"/>
            <a:ext cx="0" cy="2524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a:off x="7094538" y="5357814"/>
            <a:ext cx="1828800" cy="3571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Reduce</a:t>
            </a:r>
          </a:p>
        </p:txBody>
      </p:sp>
      <p:sp>
        <p:nvSpPr>
          <p:cNvPr id="133" name="Rectangle 132"/>
          <p:cNvSpPr/>
          <p:nvPr/>
        </p:nvSpPr>
        <p:spPr>
          <a:xfrm>
            <a:off x="7094538" y="6019800"/>
            <a:ext cx="1828800" cy="533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t>OutputFormat</a:t>
            </a:r>
            <a:endParaRPr lang="en-US" sz="1400" dirty="0"/>
          </a:p>
        </p:txBody>
      </p:sp>
      <p:cxnSp>
        <p:nvCxnSpPr>
          <p:cNvPr id="134" name="Straight Connector 133"/>
          <p:cNvCxnSpPr>
            <a:stCxn id="133" idx="2"/>
          </p:cNvCxnSpPr>
          <p:nvPr/>
        </p:nvCxnSpPr>
        <p:spPr>
          <a:xfrm>
            <a:off x="8008938" y="6553200"/>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439400" y="1576388"/>
            <a:ext cx="0" cy="5105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p:cNvSpPr txBox="1">
            <a:spLocks noChangeArrowheads="1"/>
          </p:cNvSpPr>
          <p:nvPr/>
        </p:nvSpPr>
        <p:spPr bwMode="auto">
          <a:xfrm>
            <a:off x="7077075" y="1066801"/>
            <a:ext cx="256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Files loaded from local HDFS store</a:t>
            </a:r>
          </a:p>
        </p:txBody>
      </p:sp>
      <p:sp>
        <p:nvSpPr>
          <p:cNvPr id="138" name="TextBox 137"/>
          <p:cNvSpPr txBox="1">
            <a:spLocks noChangeArrowheads="1"/>
          </p:cNvSpPr>
          <p:nvPr/>
        </p:nvSpPr>
        <p:spPr bwMode="auto">
          <a:xfrm>
            <a:off x="8972550" y="2971801"/>
            <a:ext cx="1257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RecordReaders</a:t>
            </a:r>
          </a:p>
        </p:txBody>
      </p:sp>
      <p:cxnSp>
        <p:nvCxnSpPr>
          <p:cNvPr id="139" name="Straight Connector 138"/>
          <p:cNvCxnSpPr/>
          <p:nvPr/>
        </p:nvCxnSpPr>
        <p:spPr>
          <a:xfrm>
            <a:off x="9791700" y="1584325"/>
            <a:ext cx="654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9791700" y="1584325"/>
            <a:ext cx="0" cy="17303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30" idx="2"/>
            <a:endCxn id="132" idx="0"/>
          </p:cNvCxnSpPr>
          <p:nvPr/>
        </p:nvCxnSpPr>
        <p:spPr>
          <a:xfrm>
            <a:off x="8008938" y="5181601"/>
            <a:ext cx="0" cy="1762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32" idx="2"/>
            <a:endCxn id="133" idx="0"/>
          </p:cNvCxnSpPr>
          <p:nvPr/>
        </p:nvCxnSpPr>
        <p:spPr>
          <a:xfrm>
            <a:off x="8008938" y="5715000"/>
            <a:ext cx="0" cy="304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TextBox 142"/>
          <p:cNvSpPr txBox="1">
            <a:spLocks noChangeArrowheads="1"/>
          </p:cNvSpPr>
          <p:nvPr/>
        </p:nvSpPr>
        <p:spPr bwMode="auto">
          <a:xfrm>
            <a:off x="8867775" y="5729289"/>
            <a:ext cx="1328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Final (K, V) pairs</a:t>
            </a:r>
          </a:p>
        </p:txBody>
      </p:sp>
      <p:sp>
        <p:nvSpPr>
          <p:cNvPr id="144" name="TextBox 143"/>
          <p:cNvSpPr txBox="1">
            <a:spLocks noChangeArrowheads="1"/>
          </p:cNvSpPr>
          <p:nvPr/>
        </p:nvSpPr>
        <p:spPr bwMode="auto">
          <a:xfrm>
            <a:off x="9067800" y="6259513"/>
            <a:ext cx="1436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Writeback to local </a:t>
            </a:r>
            <a:br>
              <a:rPr lang="en-US" altLang="en-US" sz="1200"/>
            </a:br>
            <a:r>
              <a:rPr lang="en-US" altLang="en-US" sz="1200"/>
              <a:t>HDFS store</a:t>
            </a:r>
          </a:p>
        </p:txBody>
      </p:sp>
      <p:sp>
        <p:nvSpPr>
          <p:cNvPr id="61" name="Rectangle 60"/>
          <p:cNvSpPr/>
          <p:nvPr/>
        </p:nvSpPr>
        <p:spPr>
          <a:xfrm>
            <a:off x="1600200" y="990600"/>
            <a:ext cx="3962400" cy="5791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0" name="Rectangle 149"/>
          <p:cNvSpPr/>
          <p:nvPr/>
        </p:nvSpPr>
        <p:spPr>
          <a:xfrm>
            <a:off x="6629400" y="990600"/>
            <a:ext cx="3962400" cy="5791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7" name="Straight Connector 66"/>
          <p:cNvCxnSpPr/>
          <p:nvPr/>
        </p:nvCxnSpPr>
        <p:spPr>
          <a:xfrm>
            <a:off x="8008938" y="6705600"/>
            <a:ext cx="24304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a:spLocks noChangeArrowheads="1"/>
          </p:cNvSpPr>
          <p:nvPr/>
        </p:nvSpPr>
        <p:spPr bwMode="auto">
          <a:xfrm>
            <a:off x="3095625" y="685801"/>
            <a:ext cx="781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i="1">
                <a:solidFill>
                  <a:srgbClr val="0070C0"/>
                </a:solidFill>
              </a:rPr>
              <a:t>Node 1</a:t>
            </a:r>
          </a:p>
        </p:txBody>
      </p:sp>
      <p:sp>
        <p:nvSpPr>
          <p:cNvPr id="159" name="TextBox 158"/>
          <p:cNvSpPr txBox="1">
            <a:spLocks noChangeArrowheads="1"/>
          </p:cNvSpPr>
          <p:nvPr/>
        </p:nvSpPr>
        <p:spPr bwMode="auto">
          <a:xfrm>
            <a:off x="8210550" y="685801"/>
            <a:ext cx="781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i="1">
                <a:solidFill>
                  <a:srgbClr val="0070C0"/>
                </a:solidFill>
              </a:rPr>
              <a:t>Node 2</a:t>
            </a:r>
          </a:p>
        </p:txBody>
      </p:sp>
      <p:cxnSp>
        <p:nvCxnSpPr>
          <p:cNvPr id="75" name="Straight Arrow Connector 74"/>
          <p:cNvCxnSpPr>
            <a:stCxn id="125" idx="2"/>
            <a:endCxn id="70" idx="0"/>
          </p:cNvCxnSpPr>
          <p:nvPr/>
        </p:nvCxnSpPr>
        <p:spPr>
          <a:xfrm flipH="1">
            <a:off x="4267200" y="4572001"/>
            <a:ext cx="3741738" cy="2524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2" idx="2"/>
            <a:endCxn id="130" idx="0"/>
          </p:cNvCxnSpPr>
          <p:nvPr/>
        </p:nvCxnSpPr>
        <p:spPr>
          <a:xfrm>
            <a:off x="4267200" y="4572001"/>
            <a:ext cx="3741738" cy="25241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TextBox 163"/>
          <p:cNvSpPr txBox="1">
            <a:spLocks noChangeArrowheads="1"/>
          </p:cNvSpPr>
          <p:nvPr/>
        </p:nvSpPr>
        <p:spPr bwMode="auto">
          <a:xfrm>
            <a:off x="5524500" y="4076700"/>
            <a:ext cx="11811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i="1"/>
              <a:t>Shuffling </a:t>
            </a:r>
          </a:p>
          <a:p>
            <a:pPr algn="ctr" eaLnBrk="1" hangingPunct="1"/>
            <a:r>
              <a:rPr lang="en-US" altLang="en-US" sz="1200" b="1" i="1"/>
              <a:t>Process</a:t>
            </a:r>
          </a:p>
          <a:p>
            <a:pPr algn="ctr" eaLnBrk="1" hangingPunct="1"/>
            <a:endParaRPr lang="en-US" altLang="en-US" sz="1200"/>
          </a:p>
          <a:p>
            <a:pPr algn="ctr" eaLnBrk="1" hangingPunct="1"/>
            <a:endParaRPr lang="en-US" altLang="en-US" sz="1200"/>
          </a:p>
          <a:p>
            <a:pPr algn="ctr" eaLnBrk="1" hangingPunct="1"/>
            <a:r>
              <a:rPr lang="en-US" altLang="en-US" sz="1200"/>
              <a:t>Intermediate </a:t>
            </a:r>
          </a:p>
          <a:p>
            <a:pPr algn="ctr" eaLnBrk="1" hangingPunct="1"/>
            <a:r>
              <a:rPr lang="en-US" altLang="en-US" sz="1200"/>
              <a:t>(K,V) pairs </a:t>
            </a:r>
          </a:p>
          <a:p>
            <a:pPr algn="ctr" eaLnBrk="1" hangingPunct="1"/>
            <a:r>
              <a:rPr lang="en-US" altLang="en-US" sz="1200"/>
              <a:t>exchanged by </a:t>
            </a:r>
          </a:p>
          <a:p>
            <a:pPr algn="ctr" eaLnBrk="1" hangingPunct="1"/>
            <a:r>
              <a:rPr lang="en-US" altLang="en-US" sz="1200"/>
              <a:t>all nodes</a:t>
            </a:r>
          </a:p>
        </p:txBody>
      </p:sp>
    </p:spTree>
    <p:extLst>
      <p:ext uri="{BB962C8B-B14F-4D97-AF65-F5344CB8AC3E}">
        <p14:creationId xmlns:p14="http://schemas.microsoft.com/office/powerpoint/2010/main" val="1700973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7168"/>
                                        </p:tgtEl>
                                        <p:attrNameLst>
                                          <p:attrName>style.visibility</p:attrName>
                                        </p:attrNameLst>
                                      </p:cBhvr>
                                      <p:to>
                                        <p:strVal val="visible"/>
                                      </p:to>
                                    </p:set>
                                    <p:animEffect transition="in" filter="wipe(up)">
                                      <p:cBhvr>
                                        <p:cTn id="55" dur="500"/>
                                        <p:tgtEl>
                                          <p:spTgt spid="7168"/>
                                        </p:tgtEl>
                                      </p:cBhvr>
                                    </p:animEffect>
                                  </p:childTnLst>
                                </p:cTn>
                              </p:par>
                              <p:par>
                                <p:cTn id="56" presetID="22" presetClass="entr" presetSubtype="1" fill="hold" nodeType="withEffect">
                                  <p:stCondLst>
                                    <p:cond delay="0"/>
                                  </p:stCondLst>
                                  <p:childTnLst>
                                    <p:set>
                                      <p:cBhvr>
                                        <p:cTn id="57" dur="1" fill="hold">
                                          <p:stCondLst>
                                            <p:cond delay="0"/>
                                          </p:stCondLst>
                                        </p:cTn>
                                        <p:tgtEl>
                                          <p:spTgt spid="7171"/>
                                        </p:tgtEl>
                                        <p:attrNameLst>
                                          <p:attrName>style.visibility</p:attrName>
                                        </p:attrNameLst>
                                      </p:cBhvr>
                                      <p:to>
                                        <p:strVal val="visible"/>
                                      </p:to>
                                    </p:set>
                                    <p:animEffect transition="in" filter="wipe(up)">
                                      <p:cBhvr>
                                        <p:cTn id="58" dur="500"/>
                                        <p:tgtEl>
                                          <p:spTgt spid="7171"/>
                                        </p:tgtEl>
                                      </p:cBhvr>
                                    </p:animEffect>
                                  </p:childTnLst>
                                </p:cTn>
                              </p:par>
                              <p:par>
                                <p:cTn id="59" presetID="22" presetClass="entr" presetSubtype="1" fill="hold" nodeType="withEffect">
                                  <p:stCondLst>
                                    <p:cond delay="0"/>
                                  </p:stCondLst>
                                  <p:childTnLst>
                                    <p:set>
                                      <p:cBhvr>
                                        <p:cTn id="60" dur="1" fill="hold">
                                          <p:stCondLst>
                                            <p:cond delay="0"/>
                                          </p:stCondLst>
                                        </p:cTn>
                                        <p:tgtEl>
                                          <p:spTgt spid="7173"/>
                                        </p:tgtEl>
                                        <p:attrNameLst>
                                          <p:attrName>style.visibility</p:attrName>
                                        </p:attrNameLst>
                                      </p:cBhvr>
                                      <p:to>
                                        <p:strVal val="visible"/>
                                      </p:to>
                                    </p:set>
                                    <p:animEffect transition="in" filter="wipe(up)">
                                      <p:cBhvr>
                                        <p:cTn id="61" dur="500"/>
                                        <p:tgtEl>
                                          <p:spTgt spid="7173"/>
                                        </p:tgtEl>
                                      </p:cBhvr>
                                    </p:animEffect>
                                  </p:childTnLst>
                                </p:cTn>
                              </p:par>
                              <p:par>
                                <p:cTn id="62" presetID="22" presetClass="entr" presetSubtype="1"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wipe(up)">
                                      <p:cBhvr>
                                        <p:cTn id="64" dur="500"/>
                                        <p:tgtEl>
                                          <p:spTgt spid="109"/>
                                        </p:tgtEl>
                                      </p:cBhvr>
                                    </p:animEffect>
                                  </p:childTnLst>
                                </p:cTn>
                              </p:par>
                              <p:par>
                                <p:cTn id="65" presetID="22" presetClass="entr" presetSubtype="1" fill="hold" nodeType="with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wipe(up)">
                                      <p:cBhvr>
                                        <p:cTn id="67" dur="500"/>
                                        <p:tgtEl>
                                          <p:spTgt spid="110"/>
                                        </p:tgtEl>
                                      </p:cBhvr>
                                    </p:animEffect>
                                  </p:childTnLst>
                                </p:cTn>
                              </p:par>
                              <p:par>
                                <p:cTn id="68" presetID="22" presetClass="entr" presetSubtype="1" fill="hold" nodeType="withEffect">
                                  <p:stCondLst>
                                    <p:cond delay="0"/>
                                  </p:stCondLst>
                                  <p:childTnLst>
                                    <p:set>
                                      <p:cBhvr>
                                        <p:cTn id="69" dur="1" fill="hold">
                                          <p:stCondLst>
                                            <p:cond delay="0"/>
                                          </p:stCondLst>
                                        </p:cTn>
                                        <p:tgtEl>
                                          <p:spTgt spid="111"/>
                                        </p:tgtEl>
                                        <p:attrNameLst>
                                          <p:attrName>style.visibility</p:attrName>
                                        </p:attrNameLst>
                                      </p:cBhvr>
                                      <p:to>
                                        <p:strVal val="visible"/>
                                      </p:to>
                                    </p:set>
                                    <p:animEffect transition="in" filter="wipe(up)">
                                      <p:cBhvr>
                                        <p:cTn id="70" dur="500"/>
                                        <p:tgtEl>
                                          <p:spTgt spid="111"/>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up)">
                                      <p:cBhvr>
                                        <p:cTn id="76" dur="500"/>
                                        <p:tgtEl>
                                          <p:spTgt spid="33"/>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up)">
                                      <p:cBhvr>
                                        <p:cTn id="79" dur="500"/>
                                        <p:tgtEl>
                                          <p:spTgt spid="34"/>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106"/>
                                        </p:tgtEl>
                                        <p:attrNameLst>
                                          <p:attrName>style.visibility</p:attrName>
                                        </p:attrNameLst>
                                      </p:cBhvr>
                                      <p:to>
                                        <p:strVal val="visible"/>
                                      </p:to>
                                    </p:set>
                                    <p:animEffect transition="in" filter="wipe(up)">
                                      <p:cBhvr>
                                        <p:cTn id="82" dur="500"/>
                                        <p:tgtEl>
                                          <p:spTgt spid="106"/>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wipe(up)">
                                      <p:cBhvr>
                                        <p:cTn id="85" dur="500"/>
                                        <p:tgtEl>
                                          <p:spTgt spid="107"/>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108"/>
                                        </p:tgtEl>
                                        <p:attrNameLst>
                                          <p:attrName>style.visibility</p:attrName>
                                        </p:attrNameLst>
                                      </p:cBhvr>
                                      <p:to>
                                        <p:strVal val="visible"/>
                                      </p:to>
                                    </p:set>
                                    <p:animEffect transition="in" filter="wipe(up)">
                                      <p:cBhvr>
                                        <p:cTn id="88" dur="500"/>
                                        <p:tgtEl>
                                          <p:spTgt spid="108"/>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1" fill="hold" nodeType="clickEffect">
                                  <p:stCondLst>
                                    <p:cond delay="0"/>
                                  </p:stCondLst>
                                  <p:childTnLst>
                                    <p:set>
                                      <p:cBhvr>
                                        <p:cTn id="92" dur="1" fill="hold">
                                          <p:stCondLst>
                                            <p:cond delay="0"/>
                                          </p:stCondLst>
                                        </p:cTn>
                                        <p:tgtEl>
                                          <p:spTgt spid="7177"/>
                                        </p:tgtEl>
                                        <p:attrNameLst>
                                          <p:attrName>style.visibility</p:attrName>
                                        </p:attrNameLst>
                                      </p:cBhvr>
                                      <p:to>
                                        <p:strVal val="visible"/>
                                      </p:to>
                                    </p:set>
                                    <p:animEffect transition="in" filter="wipe(up)">
                                      <p:cBhvr>
                                        <p:cTn id="93" dur="500"/>
                                        <p:tgtEl>
                                          <p:spTgt spid="7177"/>
                                        </p:tgtEl>
                                      </p:cBhvr>
                                    </p:animEffect>
                                  </p:childTnLst>
                                </p:cTn>
                              </p:par>
                              <p:par>
                                <p:cTn id="94" presetID="22" presetClass="entr" presetSubtype="1" fill="hold" nodeType="withEffect">
                                  <p:stCondLst>
                                    <p:cond delay="0"/>
                                  </p:stCondLst>
                                  <p:childTnLst>
                                    <p:set>
                                      <p:cBhvr>
                                        <p:cTn id="95" dur="1" fill="hold">
                                          <p:stCondLst>
                                            <p:cond delay="0"/>
                                          </p:stCondLst>
                                        </p:cTn>
                                        <p:tgtEl>
                                          <p:spTgt spid="7179"/>
                                        </p:tgtEl>
                                        <p:attrNameLst>
                                          <p:attrName>style.visibility</p:attrName>
                                        </p:attrNameLst>
                                      </p:cBhvr>
                                      <p:to>
                                        <p:strVal val="visible"/>
                                      </p:to>
                                    </p:set>
                                    <p:animEffect transition="in" filter="wipe(up)">
                                      <p:cBhvr>
                                        <p:cTn id="96" dur="500"/>
                                        <p:tgtEl>
                                          <p:spTgt spid="7179"/>
                                        </p:tgtEl>
                                      </p:cBhvr>
                                    </p:animEffect>
                                  </p:childTnLst>
                                </p:cTn>
                              </p:par>
                              <p:par>
                                <p:cTn id="97" presetID="22" presetClass="entr" presetSubtype="1" fill="hold" nodeType="withEffect">
                                  <p:stCondLst>
                                    <p:cond delay="0"/>
                                  </p:stCondLst>
                                  <p:childTnLst>
                                    <p:set>
                                      <p:cBhvr>
                                        <p:cTn id="98" dur="1" fill="hold">
                                          <p:stCondLst>
                                            <p:cond delay="0"/>
                                          </p:stCondLst>
                                        </p:cTn>
                                        <p:tgtEl>
                                          <p:spTgt spid="7181"/>
                                        </p:tgtEl>
                                        <p:attrNameLst>
                                          <p:attrName>style.visibility</p:attrName>
                                        </p:attrNameLst>
                                      </p:cBhvr>
                                      <p:to>
                                        <p:strVal val="visible"/>
                                      </p:to>
                                    </p:set>
                                    <p:animEffect transition="in" filter="wipe(up)">
                                      <p:cBhvr>
                                        <p:cTn id="99" dur="500"/>
                                        <p:tgtEl>
                                          <p:spTgt spid="7181"/>
                                        </p:tgtEl>
                                      </p:cBhvr>
                                    </p:animEffect>
                                  </p:childTnLst>
                                </p:cTn>
                              </p:par>
                              <p:par>
                                <p:cTn id="100" presetID="22" presetClass="entr" presetSubtype="1" fill="hold"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wipe(up)">
                                      <p:cBhvr>
                                        <p:cTn id="102" dur="500"/>
                                        <p:tgtEl>
                                          <p:spTgt spid="115"/>
                                        </p:tgtEl>
                                      </p:cBhvr>
                                    </p:animEffect>
                                  </p:childTnLst>
                                </p:cTn>
                              </p:par>
                              <p:par>
                                <p:cTn id="103" presetID="22" presetClass="entr" presetSubtype="1"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wipe(up)">
                                      <p:cBhvr>
                                        <p:cTn id="105" dur="500"/>
                                        <p:tgtEl>
                                          <p:spTgt spid="116"/>
                                        </p:tgtEl>
                                      </p:cBhvr>
                                    </p:animEffect>
                                  </p:childTnLst>
                                </p:cTn>
                              </p:par>
                              <p:par>
                                <p:cTn id="106" presetID="22" presetClass="entr" presetSubtype="1" fill="hold" nodeType="withEffect">
                                  <p:stCondLst>
                                    <p:cond delay="0"/>
                                  </p:stCondLst>
                                  <p:childTnLst>
                                    <p:set>
                                      <p:cBhvr>
                                        <p:cTn id="107" dur="1" fill="hold">
                                          <p:stCondLst>
                                            <p:cond delay="0"/>
                                          </p:stCondLst>
                                        </p:cTn>
                                        <p:tgtEl>
                                          <p:spTgt spid="117"/>
                                        </p:tgtEl>
                                        <p:attrNameLst>
                                          <p:attrName>style.visibility</p:attrName>
                                        </p:attrNameLst>
                                      </p:cBhvr>
                                      <p:to>
                                        <p:strVal val="visible"/>
                                      </p:to>
                                    </p:set>
                                    <p:animEffect transition="in" filter="wipe(up)">
                                      <p:cBhvr>
                                        <p:cTn id="108" dur="500"/>
                                        <p:tgtEl>
                                          <p:spTgt spid="117"/>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wipe(up)">
                                      <p:cBhvr>
                                        <p:cTn id="111" dur="500"/>
                                        <p:tgtEl>
                                          <p:spTgt spid="41"/>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up)">
                                      <p:cBhvr>
                                        <p:cTn id="114" dur="500"/>
                                        <p:tgtEl>
                                          <p:spTgt spid="42"/>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up)">
                                      <p:cBhvr>
                                        <p:cTn id="117" dur="500"/>
                                        <p:tgtEl>
                                          <p:spTgt spid="43"/>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wipe(up)">
                                      <p:cBhvr>
                                        <p:cTn id="120" dur="500"/>
                                        <p:tgtEl>
                                          <p:spTgt spid="112"/>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113"/>
                                        </p:tgtEl>
                                        <p:attrNameLst>
                                          <p:attrName>style.visibility</p:attrName>
                                        </p:attrNameLst>
                                      </p:cBhvr>
                                      <p:to>
                                        <p:strVal val="visible"/>
                                      </p:to>
                                    </p:set>
                                    <p:animEffect transition="in" filter="wipe(up)">
                                      <p:cBhvr>
                                        <p:cTn id="123" dur="500"/>
                                        <p:tgtEl>
                                          <p:spTgt spid="113"/>
                                        </p:tgtEl>
                                      </p:cBhvr>
                                    </p:animEffect>
                                  </p:childTnLst>
                                </p:cTn>
                              </p:par>
                              <p:par>
                                <p:cTn id="124" presetID="22" presetClass="entr" presetSubtype="1" fill="hold" grpId="0" nodeType="withEffect">
                                  <p:stCondLst>
                                    <p:cond delay="0"/>
                                  </p:stCondLst>
                                  <p:childTnLst>
                                    <p:set>
                                      <p:cBhvr>
                                        <p:cTn id="125" dur="1" fill="hold">
                                          <p:stCondLst>
                                            <p:cond delay="0"/>
                                          </p:stCondLst>
                                        </p:cTn>
                                        <p:tgtEl>
                                          <p:spTgt spid="114"/>
                                        </p:tgtEl>
                                        <p:attrNameLst>
                                          <p:attrName>style.visibility</p:attrName>
                                        </p:attrNameLst>
                                      </p:cBhvr>
                                      <p:to>
                                        <p:strVal val="visible"/>
                                      </p:to>
                                    </p:set>
                                    <p:animEffect transition="in" filter="wipe(up)">
                                      <p:cBhvr>
                                        <p:cTn id="126" dur="500"/>
                                        <p:tgtEl>
                                          <p:spTgt spid="114"/>
                                        </p:tgtEl>
                                      </p:cBhvr>
                                    </p:animEffect>
                                  </p:childTnLst>
                                </p:cTn>
                              </p:par>
                              <p:par>
                                <p:cTn id="127" presetID="22" presetClass="entr" presetSubtype="1"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animEffect transition="in" filter="wipe(up)">
                                      <p:cBhvr>
                                        <p:cTn id="129" dur="500"/>
                                        <p:tgtEl>
                                          <p:spTgt spid="86"/>
                                        </p:tgtEl>
                                      </p:cBhvr>
                                    </p:animEffect>
                                  </p:childTnLst>
                                </p:cTn>
                              </p:par>
                              <p:par>
                                <p:cTn id="130" presetID="22" presetClass="entr" presetSubtype="1" fill="hold" grpId="0" nodeType="withEffect">
                                  <p:stCondLst>
                                    <p:cond delay="0"/>
                                  </p:stCondLst>
                                  <p:childTnLst>
                                    <p:set>
                                      <p:cBhvr>
                                        <p:cTn id="131" dur="1" fill="hold">
                                          <p:stCondLst>
                                            <p:cond delay="0"/>
                                          </p:stCondLst>
                                        </p:cTn>
                                        <p:tgtEl>
                                          <p:spTgt spid="138"/>
                                        </p:tgtEl>
                                        <p:attrNameLst>
                                          <p:attrName>style.visibility</p:attrName>
                                        </p:attrNameLst>
                                      </p:cBhvr>
                                      <p:to>
                                        <p:strVal val="visible"/>
                                      </p:to>
                                    </p:set>
                                    <p:animEffect transition="in" filter="wipe(up)">
                                      <p:cBhvr>
                                        <p:cTn id="132" dur="500"/>
                                        <p:tgtEl>
                                          <p:spTgt spid="138"/>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1" fill="hold" nodeType="clickEffect">
                                  <p:stCondLst>
                                    <p:cond delay="0"/>
                                  </p:stCondLst>
                                  <p:childTnLst>
                                    <p:set>
                                      <p:cBhvr>
                                        <p:cTn id="136" dur="1" fill="hold">
                                          <p:stCondLst>
                                            <p:cond delay="0"/>
                                          </p:stCondLst>
                                        </p:cTn>
                                        <p:tgtEl>
                                          <p:spTgt spid="7183"/>
                                        </p:tgtEl>
                                        <p:attrNameLst>
                                          <p:attrName>style.visibility</p:attrName>
                                        </p:attrNameLst>
                                      </p:cBhvr>
                                      <p:to>
                                        <p:strVal val="visible"/>
                                      </p:to>
                                    </p:set>
                                    <p:animEffect transition="in" filter="wipe(up)">
                                      <p:cBhvr>
                                        <p:cTn id="137" dur="500"/>
                                        <p:tgtEl>
                                          <p:spTgt spid="7183"/>
                                        </p:tgtEl>
                                      </p:cBhvr>
                                    </p:animEffect>
                                  </p:childTnLst>
                                </p:cTn>
                              </p:par>
                              <p:par>
                                <p:cTn id="138" presetID="22" presetClass="entr" presetSubtype="1" fill="hold" nodeType="withEffect">
                                  <p:stCondLst>
                                    <p:cond delay="0"/>
                                  </p:stCondLst>
                                  <p:childTnLst>
                                    <p:set>
                                      <p:cBhvr>
                                        <p:cTn id="139" dur="1" fill="hold">
                                          <p:stCondLst>
                                            <p:cond delay="0"/>
                                          </p:stCondLst>
                                        </p:cTn>
                                        <p:tgtEl>
                                          <p:spTgt spid="7185"/>
                                        </p:tgtEl>
                                        <p:attrNameLst>
                                          <p:attrName>style.visibility</p:attrName>
                                        </p:attrNameLst>
                                      </p:cBhvr>
                                      <p:to>
                                        <p:strVal val="visible"/>
                                      </p:to>
                                    </p:set>
                                    <p:animEffect transition="in" filter="wipe(up)">
                                      <p:cBhvr>
                                        <p:cTn id="140" dur="500"/>
                                        <p:tgtEl>
                                          <p:spTgt spid="7185"/>
                                        </p:tgtEl>
                                      </p:cBhvr>
                                    </p:animEffect>
                                  </p:childTnLst>
                                </p:cTn>
                              </p:par>
                              <p:par>
                                <p:cTn id="141" presetID="22" presetClass="entr" presetSubtype="1" fill="hold" nodeType="withEffect">
                                  <p:stCondLst>
                                    <p:cond delay="0"/>
                                  </p:stCondLst>
                                  <p:childTnLst>
                                    <p:set>
                                      <p:cBhvr>
                                        <p:cTn id="142" dur="1" fill="hold">
                                          <p:stCondLst>
                                            <p:cond delay="0"/>
                                          </p:stCondLst>
                                        </p:cTn>
                                        <p:tgtEl>
                                          <p:spTgt spid="7187"/>
                                        </p:tgtEl>
                                        <p:attrNameLst>
                                          <p:attrName>style.visibility</p:attrName>
                                        </p:attrNameLst>
                                      </p:cBhvr>
                                      <p:to>
                                        <p:strVal val="visible"/>
                                      </p:to>
                                    </p:set>
                                    <p:animEffect transition="in" filter="wipe(up)">
                                      <p:cBhvr>
                                        <p:cTn id="143" dur="500"/>
                                        <p:tgtEl>
                                          <p:spTgt spid="7187"/>
                                        </p:tgtEl>
                                      </p:cBhvr>
                                    </p:animEffect>
                                  </p:childTnLst>
                                </p:cTn>
                              </p:par>
                              <p:par>
                                <p:cTn id="144" presetID="22" presetClass="entr" presetSubtype="1" fill="hold" nodeType="withEffect">
                                  <p:stCondLst>
                                    <p:cond delay="0"/>
                                  </p:stCondLst>
                                  <p:childTnLst>
                                    <p:set>
                                      <p:cBhvr>
                                        <p:cTn id="145" dur="1" fill="hold">
                                          <p:stCondLst>
                                            <p:cond delay="0"/>
                                          </p:stCondLst>
                                        </p:cTn>
                                        <p:tgtEl>
                                          <p:spTgt spid="121"/>
                                        </p:tgtEl>
                                        <p:attrNameLst>
                                          <p:attrName>style.visibility</p:attrName>
                                        </p:attrNameLst>
                                      </p:cBhvr>
                                      <p:to>
                                        <p:strVal val="visible"/>
                                      </p:to>
                                    </p:set>
                                    <p:animEffect transition="in" filter="wipe(up)">
                                      <p:cBhvr>
                                        <p:cTn id="146" dur="500"/>
                                        <p:tgtEl>
                                          <p:spTgt spid="121"/>
                                        </p:tgtEl>
                                      </p:cBhvr>
                                    </p:animEffect>
                                  </p:childTnLst>
                                </p:cTn>
                              </p:par>
                              <p:par>
                                <p:cTn id="147" presetID="22" presetClass="entr" presetSubtype="1" fill="hold" nodeType="withEffect">
                                  <p:stCondLst>
                                    <p:cond delay="0"/>
                                  </p:stCondLst>
                                  <p:childTnLst>
                                    <p:set>
                                      <p:cBhvr>
                                        <p:cTn id="148" dur="1" fill="hold">
                                          <p:stCondLst>
                                            <p:cond delay="0"/>
                                          </p:stCondLst>
                                        </p:cTn>
                                        <p:tgtEl>
                                          <p:spTgt spid="122"/>
                                        </p:tgtEl>
                                        <p:attrNameLst>
                                          <p:attrName>style.visibility</p:attrName>
                                        </p:attrNameLst>
                                      </p:cBhvr>
                                      <p:to>
                                        <p:strVal val="visible"/>
                                      </p:to>
                                    </p:set>
                                    <p:animEffect transition="in" filter="wipe(up)">
                                      <p:cBhvr>
                                        <p:cTn id="149" dur="500"/>
                                        <p:tgtEl>
                                          <p:spTgt spid="122"/>
                                        </p:tgtEl>
                                      </p:cBhvr>
                                    </p:animEffect>
                                  </p:childTnLst>
                                </p:cTn>
                              </p:par>
                              <p:par>
                                <p:cTn id="150" presetID="22" presetClass="entr" presetSubtype="1" fill="hold" nodeType="withEffect">
                                  <p:stCondLst>
                                    <p:cond delay="0"/>
                                  </p:stCondLst>
                                  <p:childTnLst>
                                    <p:set>
                                      <p:cBhvr>
                                        <p:cTn id="151" dur="1" fill="hold">
                                          <p:stCondLst>
                                            <p:cond delay="0"/>
                                          </p:stCondLst>
                                        </p:cTn>
                                        <p:tgtEl>
                                          <p:spTgt spid="123"/>
                                        </p:tgtEl>
                                        <p:attrNameLst>
                                          <p:attrName>style.visibility</p:attrName>
                                        </p:attrNameLst>
                                      </p:cBhvr>
                                      <p:to>
                                        <p:strVal val="visible"/>
                                      </p:to>
                                    </p:set>
                                    <p:animEffect transition="in" filter="wipe(up)">
                                      <p:cBhvr>
                                        <p:cTn id="152" dur="500"/>
                                        <p:tgtEl>
                                          <p:spTgt spid="123"/>
                                        </p:tgtEl>
                                      </p:cBhvr>
                                    </p:animEffect>
                                  </p:childTnLst>
                                </p:cTn>
                              </p:par>
                              <p:par>
                                <p:cTn id="153" presetID="22" presetClass="entr" presetSubtype="1" fill="hold" grpId="0" nodeType="withEffect">
                                  <p:stCondLst>
                                    <p:cond delay="0"/>
                                  </p:stCondLst>
                                  <p:childTnLst>
                                    <p:set>
                                      <p:cBhvr>
                                        <p:cTn id="154" dur="1" fill="hold">
                                          <p:stCondLst>
                                            <p:cond delay="0"/>
                                          </p:stCondLst>
                                        </p:cTn>
                                        <p:tgtEl>
                                          <p:spTgt spid="7188"/>
                                        </p:tgtEl>
                                        <p:attrNameLst>
                                          <p:attrName>style.visibility</p:attrName>
                                        </p:attrNameLst>
                                      </p:cBhvr>
                                      <p:to>
                                        <p:strVal val="visible"/>
                                      </p:to>
                                    </p:set>
                                    <p:animEffect transition="in" filter="wipe(up)">
                                      <p:cBhvr>
                                        <p:cTn id="155" dur="500"/>
                                        <p:tgtEl>
                                          <p:spTgt spid="7188"/>
                                        </p:tgtEl>
                                      </p:cBhvr>
                                    </p:animEffect>
                                  </p:childTnLst>
                                </p:cTn>
                              </p:par>
                              <p:par>
                                <p:cTn id="156" presetID="22" presetClass="entr" presetSubtype="1" fill="hold" grpId="0" nodeType="withEffect">
                                  <p:stCondLst>
                                    <p:cond delay="0"/>
                                  </p:stCondLst>
                                  <p:childTnLst>
                                    <p:set>
                                      <p:cBhvr>
                                        <p:cTn id="157" dur="1" fill="hold">
                                          <p:stCondLst>
                                            <p:cond delay="0"/>
                                          </p:stCondLst>
                                        </p:cTn>
                                        <p:tgtEl>
                                          <p:spTgt spid="124"/>
                                        </p:tgtEl>
                                        <p:attrNameLst>
                                          <p:attrName>style.visibility</p:attrName>
                                        </p:attrNameLst>
                                      </p:cBhvr>
                                      <p:to>
                                        <p:strVal val="visible"/>
                                      </p:to>
                                    </p:set>
                                    <p:animEffect transition="in" filter="wipe(up)">
                                      <p:cBhvr>
                                        <p:cTn id="158" dur="500"/>
                                        <p:tgtEl>
                                          <p:spTgt spid="124"/>
                                        </p:tgtEl>
                                      </p:cBhvr>
                                    </p:animEffect>
                                  </p:childTnLst>
                                </p:cTn>
                              </p:par>
                              <p:par>
                                <p:cTn id="159" presetID="22" presetClass="entr" presetSubtype="1" fill="hold" grpId="0" nodeType="withEffect">
                                  <p:stCondLst>
                                    <p:cond delay="0"/>
                                  </p:stCondLst>
                                  <p:childTnLst>
                                    <p:set>
                                      <p:cBhvr>
                                        <p:cTn id="160" dur="1" fill="hold">
                                          <p:stCondLst>
                                            <p:cond delay="0"/>
                                          </p:stCondLst>
                                        </p:cTn>
                                        <p:tgtEl>
                                          <p:spTgt spid="120"/>
                                        </p:tgtEl>
                                        <p:attrNameLst>
                                          <p:attrName>style.visibility</p:attrName>
                                        </p:attrNameLst>
                                      </p:cBhvr>
                                      <p:to>
                                        <p:strVal val="visible"/>
                                      </p:to>
                                    </p:set>
                                    <p:animEffect transition="in" filter="wipe(up)">
                                      <p:cBhvr>
                                        <p:cTn id="161" dur="500"/>
                                        <p:tgtEl>
                                          <p:spTgt spid="120"/>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119"/>
                                        </p:tgtEl>
                                        <p:attrNameLst>
                                          <p:attrName>style.visibility</p:attrName>
                                        </p:attrNameLst>
                                      </p:cBhvr>
                                      <p:to>
                                        <p:strVal val="visible"/>
                                      </p:to>
                                    </p:set>
                                    <p:animEffect transition="in" filter="wipe(up)">
                                      <p:cBhvr>
                                        <p:cTn id="164" dur="500"/>
                                        <p:tgtEl>
                                          <p:spTgt spid="119"/>
                                        </p:tgtEl>
                                      </p:cBhvr>
                                    </p:animEffect>
                                  </p:childTnLst>
                                </p:cTn>
                              </p:par>
                              <p:par>
                                <p:cTn id="165" presetID="22" presetClass="entr" presetSubtype="1" fill="hold" grpId="0" nodeType="withEffect">
                                  <p:stCondLst>
                                    <p:cond delay="0"/>
                                  </p:stCondLst>
                                  <p:childTnLst>
                                    <p:set>
                                      <p:cBhvr>
                                        <p:cTn id="166" dur="1" fill="hold">
                                          <p:stCondLst>
                                            <p:cond delay="0"/>
                                          </p:stCondLst>
                                        </p:cTn>
                                        <p:tgtEl>
                                          <p:spTgt spid="118"/>
                                        </p:tgtEl>
                                        <p:attrNameLst>
                                          <p:attrName>style.visibility</p:attrName>
                                        </p:attrNameLst>
                                      </p:cBhvr>
                                      <p:to>
                                        <p:strVal val="visible"/>
                                      </p:to>
                                    </p:set>
                                    <p:animEffect transition="in" filter="wipe(up)">
                                      <p:cBhvr>
                                        <p:cTn id="167" dur="500"/>
                                        <p:tgtEl>
                                          <p:spTgt spid="118"/>
                                        </p:tgtEl>
                                      </p:cBhvr>
                                    </p:animEffect>
                                  </p:childTnLst>
                                </p:cTn>
                              </p:par>
                              <p:par>
                                <p:cTn id="168" presetID="22" presetClass="entr" presetSubtype="1"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wipe(up)">
                                      <p:cBhvr>
                                        <p:cTn id="170" dur="500"/>
                                        <p:tgtEl>
                                          <p:spTgt spid="54"/>
                                        </p:tgtEl>
                                      </p:cBhvr>
                                    </p:animEffect>
                                  </p:childTnLst>
                                </p:cTn>
                              </p:par>
                              <p:par>
                                <p:cTn id="171" presetID="22" presetClass="entr" presetSubtype="1" fill="hold" grpId="0" nodeType="withEffect">
                                  <p:stCondLst>
                                    <p:cond delay="0"/>
                                  </p:stCondLst>
                                  <p:childTnLst>
                                    <p:set>
                                      <p:cBhvr>
                                        <p:cTn id="172" dur="1" fill="hold">
                                          <p:stCondLst>
                                            <p:cond delay="0"/>
                                          </p:stCondLst>
                                        </p:cTn>
                                        <p:tgtEl>
                                          <p:spTgt spid="53"/>
                                        </p:tgtEl>
                                        <p:attrNameLst>
                                          <p:attrName>style.visibility</p:attrName>
                                        </p:attrNameLst>
                                      </p:cBhvr>
                                      <p:to>
                                        <p:strVal val="visible"/>
                                      </p:to>
                                    </p:set>
                                    <p:animEffect transition="in" filter="wipe(up)">
                                      <p:cBhvr>
                                        <p:cTn id="173" dur="500"/>
                                        <p:tgtEl>
                                          <p:spTgt spid="53"/>
                                        </p:tgtEl>
                                      </p:cBhvr>
                                    </p:animEffect>
                                  </p:childTnLst>
                                </p:cTn>
                              </p:par>
                              <p:par>
                                <p:cTn id="174" presetID="22" presetClass="entr" presetSubtype="1" fill="hold" grpId="0" nodeType="withEffect">
                                  <p:stCondLst>
                                    <p:cond delay="0"/>
                                  </p:stCondLst>
                                  <p:childTnLst>
                                    <p:set>
                                      <p:cBhvr>
                                        <p:cTn id="175" dur="1" fill="hold">
                                          <p:stCondLst>
                                            <p:cond delay="0"/>
                                          </p:stCondLst>
                                        </p:cTn>
                                        <p:tgtEl>
                                          <p:spTgt spid="52"/>
                                        </p:tgtEl>
                                        <p:attrNameLst>
                                          <p:attrName>style.visibility</p:attrName>
                                        </p:attrNameLst>
                                      </p:cBhvr>
                                      <p:to>
                                        <p:strVal val="visible"/>
                                      </p:to>
                                    </p:set>
                                    <p:animEffect transition="in" filter="wipe(up)">
                                      <p:cBhvr>
                                        <p:cTn id="176" dur="500"/>
                                        <p:tgtEl>
                                          <p:spTgt spid="52"/>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63"/>
                                        </p:tgtEl>
                                        <p:attrNameLst>
                                          <p:attrName>style.visibility</p:attrName>
                                        </p:attrNameLst>
                                      </p:cBhvr>
                                      <p:to>
                                        <p:strVal val="visible"/>
                                      </p:to>
                                    </p:set>
                                    <p:animEffect transition="in" filter="wipe(up)">
                                      <p:cBhvr>
                                        <p:cTn id="181" dur="500"/>
                                        <p:tgtEl>
                                          <p:spTgt spid="63"/>
                                        </p:tgtEl>
                                      </p:cBhvr>
                                    </p:animEffect>
                                  </p:childTnLst>
                                </p:cTn>
                              </p:par>
                              <p:par>
                                <p:cTn id="182" presetID="22" presetClass="entr" presetSubtype="1" fill="hold" nodeType="withEffect">
                                  <p:stCondLst>
                                    <p:cond delay="0"/>
                                  </p:stCondLst>
                                  <p:childTnLst>
                                    <p:set>
                                      <p:cBhvr>
                                        <p:cTn id="183" dur="1" fill="hold">
                                          <p:stCondLst>
                                            <p:cond delay="0"/>
                                          </p:stCondLst>
                                        </p:cTn>
                                        <p:tgtEl>
                                          <p:spTgt spid="7190"/>
                                        </p:tgtEl>
                                        <p:attrNameLst>
                                          <p:attrName>style.visibility</p:attrName>
                                        </p:attrNameLst>
                                      </p:cBhvr>
                                      <p:to>
                                        <p:strVal val="visible"/>
                                      </p:to>
                                    </p:set>
                                    <p:animEffect transition="in" filter="wipe(up)">
                                      <p:cBhvr>
                                        <p:cTn id="184" dur="500"/>
                                        <p:tgtEl>
                                          <p:spTgt spid="7190"/>
                                        </p:tgtEl>
                                      </p:cBhvr>
                                    </p:animEffect>
                                  </p:childTnLst>
                                </p:cTn>
                              </p:par>
                              <p:par>
                                <p:cTn id="185" presetID="22" presetClass="entr" presetSubtype="1" fill="hold" nodeType="withEffect">
                                  <p:stCondLst>
                                    <p:cond delay="0"/>
                                  </p:stCondLst>
                                  <p:childTnLst>
                                    <p:set>
                                      <p:cBhvr>
                                        <p:cTn id="186" dur="1" fill="hold">
                                          <p:stCondLst>
                                            <p:cond delay="0"/>
                                          </p:stCondLst>
                                        </p:cTn>
                                        <p:tgtEl>
                                          <p:spTgt spid="7192"/>
                                        </p:tgtEl>
                                        <p:attrNameLst>
                                          <p:attrName>style.visibility</p:attrName>
                                        </p:attrNameLst>
                                      </p:cBhvr>
                                      <p:to>
                                        <p:strVal val="visible"/>
                                      </p:to>
                                    </p:set>
                                    <p:animEffect transition="in" filter="wipe(up)">
                                      <p:cBhvr>
                                        <p:cTn id="187" dur="500"/>
                                        <p:tgtEl>
                                          <p:spTgt spid="7192"/>
                                        </p:tgtEl>
                                      </p:cBhvr>
                                    </p:animEffect>
                                  </p:childTnLst>
                                </p:cTn>
                              </p:par>
                              <p:par>
                                <p:cTn id="188" presetID="22" presetClass="entr" presetSubtype="1" fill="hold" nodeType="withEffect">
                                  <p:stCondLst>
                                    <p:cond delay="0"/>
                                  </p:stCondLst>
                                  <p:childTnLst>
                                    <p:set>
                                      <p:cBhvr>
                                        <p:cTn id="189" dur="1" fill="hold">
                                          <p:stCondLst>
                                            <p:cond delay="0"/>
                                          </p:stCondLst>
                                        </p:cTn>
                                        <p:tgtEl>
                                          <p:spTgt spid="7194"/>
                                        </p:tgtEl>
                                        <p:attrNameLst>
                                          <p:attrName>style.visibility</p:attrName>
                                        </p:attrNameLst>
                                      </p:cBhvr>
                                      <p:to>
                                        <p:strVal val="visible"/>
                                      </p:to>
                                    </p:set>
                                    <p:animEffect transition="in" filter="wipe(up)">
                                      <p:cBhvr>
                                        <p:cTn id="190" dur="500"/>
                                        <p:tgtEl>
                                          <p:spTgt spid="7194"/>
                                        </p:tgtEl>
                                      </p:cBhvr>
                                    </p:animEffect>
                                  </p:childTnLst>
                                </p:cTn>
                              </p:par>
                              <p:par>
                                <p:cTn id="191" presetID="22" presetClass="entr" presetSubtype="1" fill="hold" nodeType="withEffect">
                                  <p:stCondLst>
                                    <p:cond delay="0"/>
                                  </p:stCondLst>
                                  <p:childTnLst>
                                    <p:set>
                                      <p:cBhvr>
                                        <p:cTn id="192" dur="1" fill="hold">
                                          <p:stCondLst>
                                            <p:cond delay="0"/>
                                          </p:stCondLst>
                                        </p:cTn>
                                        <p:tgtEl>
                                          <p:spTgt spid="127"/>
                                        </p:tgtEl>
                                        <p:attrNameLst>
                                          <p:attrName>style.visibility</p:attrName>
                                        </p:attrNameLst>
                                      </p:cBhvr>
                                      <p:to>
                                        <p:strVal val="visible"/>
                                      </p:to>
                                    </p:set>
                                    <p:animEffect transition="in" filter="wipe(up)">
                                      <p:cBhvr>
                                        <p:cTn id="193" dur="500"/>
                                        <p:tgtEl>
                                          <p:spTgt spid="127"/>
                                        </p:tgtEl>
                                      </p:cBhvr>
                                    </p:animEffect>
                                  </p:childTnLst>
                                </p:cTn>
                              </p:par>
                              <p:par>
                                <p:cTn id="194" presetID="22" presetClass="entr" presetSubtype="1" fill="hold" nodeType="withEffect">
                                  <p:stCondLst>
                                    <p:cond delay="0"/>
                                  </p:stCondLst>
                                  <p:childTnLst>
                                    <p:set>
                                      <p:cBhvr>
                                        <p:cTn id="195" dur="1" fill="hold">
                                          <p:stCondLst>
                                            <p:cond delay="0"/>
                                          </p:stCondLst>
                                        </p:cTn>
                                        <p:tgtEl>
                                          <p:spTgt spid="128"/>
                                        </p:tgtEl>
                                        <p:attrNameLst>
                                          <p:attrName>style.visibility</p:attrName>
                                        </p:attrNameLst>
                                      </p:cBhvr>
                                      <p:to>
                                        <p:strVal val="visible"/>
                                      </p:to>
                                    </p:set>
                                    <p:animEffect transition="in" filter="wipe(up)">
                                      <p:cBhvr>
                                        <p:cTn id="196" dur="500"/>
                                        <p:tgtEl>
                                          <p:spTgt spid="128"/>
                                        </p:tgtEl>
                                      </p:cBhvr>
                                    </p:animEffect>
                                  </p:childTnLst>
                                </p:cTn>
                              </p:par>
                              <p:par>
                                <p:cTn id="197" presetID="22" presetClass="entr" presetSubtype="1" fill="hold" nodeType="withEffect">
                                  <p:stCondLst>
                                    <p:cond delay="0"/>
                                  </p:stCondLst>
                                  <p:childTnLst>
                                    <p:set>
                                      <p:cBhvr>
                                        <p:cTn id="198" dur="1" fill="hold">
                                          <p:stCondLst>
                                            <p:cond delay="0"/>
                                          </p:stCondLst>
                                        </p:cTn>
                                        <p:tgtEl>
                                          <p:spTgt spid="129"/>
                                        </p:tgtEl>
                                        <p:attrNameLst>
                                          <p:attrName>style.visibility</p:attrName>
                                        </p:attrNameLst>
                                      </p:cBhvr>
                                      <p:to>
                                        <p:strVal val="visible"/>
                                      </p:to>
                                    </p:set>
                                    <p:animEffect transition="in" filter="wipe(up)">
                                      <p:cBhvr>
                                        <p:cTn id="199" dur="500"/>
                                        <p:tgtEl>
                                          <p:spTgt spid="129"/>
                                        </p:tgtEl>
                                      </p:cBhvr>
                                    </p:animEffect>
                                  </p:childTnLst>
                                </p:cTn>
                              </p:par>
                              <p:par>
                                <p:cTn id="200" presetID="22" presetClass="entr" presetSubtype="1" fill="hold" grpId="0" nodeType="withEffect">
                                  <p:stCondLst>
                                    <p:cond delay="0"/>
                                  </p:stCondLst>
                                  <p:childTnLst>
                                    <p:set>
                                      <p:cBhvr>
                                        <p:cTn id="201" dur="1" fill="hold">
                                          <p:stCondLst>
                                            <p:cond delay="0"/>
                                          </p:stCondLst>
                                        </p:cTn>
                                        <p:tgtEl>
                                          <p:spTgt spid="126"/>
                                        </p:tgtEl>
                                        <p:attrNameLst>
                                          <p:attrName>style.visibility</p:attrName>
                                        </p:attrNameLst>
                                      </p:cBhvr>
                                      <p:to>
                                        <p:strVal val="visible"/>
                                      </p:to>
                                    </p:set>
                                    <p:animEffect transition="in" filter="wipe(up)">
                                      <p:cBhvr>
                                        <p:cTn id="202" dur="500"/>
                                        <p:tgtEl>
                                          <p:spTgt spid="126"/>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125"/>
                                        </p:tgtEl>
                                        <p:attrNameLst>
                                          <p:attrName>style.visibility</p:attrName>
                                        </p:attrNameLst>
                                      </p:cBhvr>
                                      <p:to>
                                        <p:strVal val="visible"/>
                                      </p:to>
                                    </p:set>
                                    <p:animEffect transition="in" filter="wipe(up)">
                                      <p:cBhvr>
                                        <p:cTn id="205" dur="500"/>
                                        <p:tgtEl>
                                          <p:spTgt spid="125"/>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62"/>
                                        </p:tgtEl>
                                        <p:attrNameLst>
                                          <p:attrName>style.visibility</p:attrName>
                                        </p:attrNameLst>
                                      </p:cBhvr>
                                      <p:to>
                                        <p:strVal val="visible"/>
                                      </p:to>
                                    </p:set>
                                    <p:animEffect transition="in" filter="wipe(up)">
                                      <p:cBhvr>
                                        <p:cTn id="208" dur="500"/>
                                        <p:tgtEl>
                                          <p:spTgt spid="62"/>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2" presetClass="entr" presetSubtype="1" fill="hold" nodeType="clickEffect">
                                  <p:stCondLst>
                                    <p:cond delay="0"/>
                                  </p:stCondLst>
                                  <p:childTnLst>
                                    <p:set>
                                      <p:cBhvr>
                                        <p:cTn id="212" dur="1" fill="hold">
                                          <p:stCondLst>
                                            <p:cond delay="0"/>
                                          </p:stCondLst>
                                        </p:cTn>
                                        <p:tgtEl>
                                          <p:spTgt spid="131"/>
                                        </p:tgtEl>
                                        <p:attrNameLst>
                                          <p:attrName>style.visibility</p:attrName>
                                        </p:attrNameLst>
                                      </p:cBhvr>
                                      <p:to>
                                        <p:strVal val="visible"/>
                                      </p:to>
                                    </p:set>
                                    <p:animEffect transition="in" filter="wipe(up)">
                                      <p:cBhvr>
                                        <p:cTn id="213" dur="500"/>
                                        <p:tgtEl>
                                          <p:spTgt spid="131"/>
                                        </p:tgtEl>
                                      </p:cBhvr>
                                    </p:animEffect>
                                  </p:childTnLst>
                                </p:cTn>
                              </p:par>
                              <p:par>
                                <p:cTn id="214" presetID="22" presetClass="entr" presetSubtype="1" fill="hold" nodeType="withEffect">
                                  <p:stCondLst>
                                    <p:cond delay="0"/>
                                  </p:stCondLst>
                                  <p:childTnLst>
                                    <p:set>
                                      <p:cBhvr>
                                        <p:cTn id="215" dur="1" fill="hold">
                                          <p:stCondLst>
                                            <p:cond delay="0"/>
                                          </p:stCondLst>
                                        </p:cTn>
                                        <p:tgtEl>
                                          <p:spTgt spid="7196"/>
                                        </p:tgtEl>
                                        <p:attrNameLst>
                                          <p:attrName>style.visibility</p:attrName>
                                        </p:attrNameLst>
                                      </p:cBhvr>
                                      <p:to>
                                        <p:strVal val="visible"/>
                                      </p:to>
                                    </p:set>
                                    <p:animEffect transition="in" filter="wipe(up)">
                                      <p:cBhvr>
                                        <p:cTn id="216" dur="500"/>
                                        <p:tgtEl>
                                          <p:spTgt spid="7196"/>
                                        </p:tgtEl>
                                      </p:cBhvr>
                                    </p:animEffect>
                                  </p:childTnLst>
                                </p:cTn>
                              </p:par>
                              <p:par>
                                <p:cTn id="217" presetID="22" presetClass="entr" presetSubtype="1" fill="hold" nodeType="withEffect">
                                  <p:stCondLst>
                                    <p:cond delay="0"/>
                                  </p:stCondLst>
                                  <p:childTnLst>
                                    <p:set>
                                      <p:cBhvr>
                                        <p:cTn id="218" dur="1" fill="hold">
                                          <p:stCondLst>
                                            <p:cond delay="0"/>
                                          </p:stCondLst>
                                        </p:cTn>
                                        <p:tgtEl>
                                          <p:spTgt spid="77"/>
                                        </p:tgtEl>
                                        <p:attrNameLst>
                                          <p:attrName>style.visibility</p:attrName>
                                        </p:attrNameLst>
                                      </p:cBhvr>
                                      <p:to>
                                        <p:strVal val="visible"/>
                                      </p:to>
                                    </p:set>
                                    <p:animEffect transition="in" filter="wipe(up)">
                                      <p:cBhvr>
                                        <p:cTn id="219" dur="500"/>
                                        <p:tgtEl>
                                          <p:spTgt spid="77"/>
                                        </p:tgtEl>
                                      </p:cBhvr>
                                    </p:animEffect>
                                  </p:childTnLst>
                                </p:cTn>
                              </p:par>
                              <p:par>
                                <p:cTn id="220" presetID="22" presetClass="entr" presetSubtype="1" fill="hold" nodeType="withEffect">
                                  <p:stCondLst>
                                    <p:cond delay="0"/>
                                  </p:stCondLst>
                                  <p:childTnLst>
                                    <p:set>
                                      <p:cBhvr>
                                        <p:cTn id="221" dur="1" fill="hold">
                                          <p:stCondLst>
                                            <p:cond delay="0"/>
                                          </p:stCondLst>
                                        </p:cTn>
                                        <p:tgtEl>
                                          <p:spTgt spid="75"/>
                                        </p:tgtEl>
                                        <p:attrNameLst>
                                          <p:attrName>style.visibility</p:attrName>
                                        </p:attrNameLst>
                                      </p:cBhvr>
                                      <p:to>
                                        <p:strVal val="visible"/>
                                      </p:to>
                                    </p:set>
                                    <p:animEffect transition="in" filter="wipe(up)">
                                      <p:cBhvr>
                                        <p:cTn id="222" dur="500"/>
                                        <p:tgtEl>
                                          <p:spTgt spid="75"/>
                                        </p:tgtEl>
                                      </p:cBhvr>
                                    </p:animEffect>
                                  </p:childTnLst>
                                </p:cTn>
                              </p:par>
                              <p:par>
                                <p:cTn id="223" presetID="22" presetClass="entr" presetSubtype="1" fill="hold" grpId="0" nodeType="withEffect">
                                  <p:stCondLst>
                                    <p:cond delay="0"/>
                                  </p:stCondLst>
                                  <p:childTnLst>
                                    <p:set>
                                      <p:cBhvr>
                                        <p:cTn id="224" dur="1" fill="hold">
                                          <p:stCondLst>
                                            <p:cond delay="0"/>
                                          </p:stCondLst>
                                        </p:cTn>
                                        <p:tgtEl>
                                          <p:spTgt spid="70"/>
                                        </p:tgtEl>
                                        <p:attrNameLst>
                                          <p:attrName>style.visibility</p:attrName>
                                        </p:attrNameLst>
                                      </p:cBhvr>
                                      <p:to>
                                        <p:strVal val="visible"/>
                                      </p:to>
                                    </p:set>
                                    <p:animEffect transition="in" filter="wipe(up)">
                                      <p:cBhvr>
                                        <p:cTn id="225" dur="500"/>
                                        <p:tgtEl>
                                          <p:spTgt spid="70"/>
                                        </p:tgtEl>
                                      </p:cBhvr>
                                    </p:animEffect>
                                  </p:childTnLst>
                                </p:cTn>
                              </p:par>
                              <p:par>
                                <p:cTn id="226" presetID="22" presetClass="entr" presetSubtype="1" fill="hold" grpId="0" nodeType="withEffect">
                                  <p:stCondLst>
                                    <p:cond delay="0"/>
                                  </p:stCondLst>
                                  <p:childTnLst>
                                    <p:set>
                                      <p:cBhvr>
                                        <p:cTn id="227" dur="1" fill="hold">
                                          <p:stCondLst>
                                            <p:cond delay="0"/>
                                          </p:stCondLst>
                                        </p:cTn>
                                        <p:tgtEl>
                                          <p:spTgt spid="130"/>
                                        </p:tgtEl>
                                        <p:attrNameLst>
                                          <p:attrName>style.visibility</p:attrName>
                                        </p:attrNameLst>
                                      </p:cBhvr>
                                      <p:to>
                                        <p:strVal val="visible"/>
                                      </p:to>
                                    </p:set>
                                    <p:animEffect transition="in" filter="wipe(up)">
                                      <p:cBhvr>
                                        <p:cTn id="228" dur="500"/>
                                        <p:tgtEl>
                                          <p:spTgt spid="130"/>
                                        </p:tgtEl>
                                      </p:cBhvr>
                                    </p:animEffect>
                                  </p:childTnLst>
                                </p:cTn>
                              </p:par>
                              <p:par>
                                <p:cTn id="229" presetID="1" presetClass="entr" presetSubtype="0" fill="hold" grpId="0" nodeType="withEffect">
                                  <p:stCondLst>
                                    <p:cond delay="0"/>
                                  </p:stCondLst>
                                  <p:childTnLst>
                                    <p:set>
                                      <p:cBhvr>
                                        <p:cTn id="230" dur="1" fill="hold">
                                          <p:stCondLst>
                                            <p:cond delay="0"/>
                                          </p:stCondLst>
                                        </p:cTn>
                                        <p:tgtEl>
                                          <p:spTgt spid="164"/>
                                        </p:tgtEl>
                                        <p:attrNameLst>
                                          <p:attrName>style.visibility</p:attrName>
                                        </p:attrNameLst>
                                      </p:cBhvr>
                                      <p:to>
                                        <p:strVal val="visible"/>
                                      </p:to>
                                    </p:se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22" presetClass="entr" presetSubtype="1" fill="hold" nodeType="clickEffect">
                                  <p:stCondLst>
                                    <p:cond delay="0"/>
                                  </p:stCondLst>
                                  <p:childTnLst>
                                    <p:set>
                                      <p:cBhvr>
                                        <p:cTn id="234" dur="1" fill="hold">
                                          <p:stCondLst>
                                            <p:cond delay="0"/>
                                          </p:stCondLst>
                                        </p:cTn>
                                        <p:tgtEl>
                                          <p:spTgt spid="51"/>
                                        </p:tgtEl>
                                        <p:attrNameLst>
                                          <p:attrName>style.visibility</p:attrName>
                                        </p:attrNameLst>
                                      </p:cBhvr>
                                      <p:to>
                                        <p:strVal val="visible"/>
                                      </p:to>
                                    </p:set>
                                    <p:animEffect transition="in" filter="wipe(up)">
                                      <p:cBhvr>
                                        <p:cTn id="235" dur="500"/>
                                        <p:tgtEl>
                                          <p:spTgt spid="51"/>
                                        </p:tgtEl>
                                      </p:cBhvr>
                                    </p:animEffect>
                                  </p:childTnLst>
                                </p:cTn>
                              </p:par>
                              <p:par>
                                <p:cTn id="236" presetID="22" presetClass="entr" presetSubtype="1" fill="hold" nodeType="withEffect">
                                  <p:stCondLst>
                                    <p:cond delay="0"/>
                                  </p:stCondLst>
                                  <p:childTnLst>
                                    <p:set>
                                      <p:cBhvr>
                                        <p:cTn id="237" dur="1" fill="hold">
                                          <p:stCondLst>
                                            <p:cond delay="0"/>
                                          </p:stCondLst>
                                        </p:cTn>
                                        <p:tgtEl>
                                          <p:spTgt spid="141"/>
                                        </p:tgtEl>
                                        <p:attrNameLst>
                                          <p:attrName>style.visibility</p:attrName>
                                        </p:attrNameLst>
                                      </p:cBhvr>
                                      <p:to>
                                        <p:strVal val="visible"/>
                                      </p:to>
                                    </p:set>
                                    <p:animEffect transition="in" filter="wipe(up)">
                                      <p:cBhvr>
                                        <p:cTn id="238" dur="500"/>
                                        <p:tgtEl>
                                          <p:spTgt spid="141"/>
                                        </p:tgtEl>
                                      </p:cBhvr>
                                    </p:animEffect>
                                  </p:childTnLst>
                                </p:cTn>
                              </p:par>
                              <p:par>
                                <p:cTn id="239" presetID="22" presetClass="entr" presetSubtype="1" fill="hold" grpId="0" nodeType="withEffect">
                                  <p:stCondLst>
                                    <p:cond delay="0"/>
                                  </p:stCondLst>
                                  <p:childTnLst>
                                    <p:set>
                                      <p:cBhvr>
                                        <p:cTn id="240" dur="1" fill="hold">
                                          <p:stCondLst>
                                            <p:cond delay="0"/>
                                          </p:stCondLst>
                                        </p:cTn>
                                        <p:tgtEl>
                                          <p:spTgt spid="73"/>
                                        </p:tgtEl>
                                        <p:attrNameLst>
                                          <p:attrName>style.visibility</p:attrName>
                                        </p:attrNameLst>
                                      </p:cBhvr>
                                      <p:to>
                                        <p:strVal val="visible"/>
                                      </p:to>
                                    </p:set>
                                    <p:animEffect transition="in" filter="wipe(up)">
                                      <p:cBhvr>
                                        <p:cTn id="241" dur="500"/>
                                        <p:tgtEl>
                                          <p:spTgt spid="73"/>
                                        </p:tgtEl>
                                      </p:cBhvr>
                                    </p:animEffect>
                                  </p:childTnLst>
                                </p:cTn>
                              </p:par>
                              <p:par>
                                <p:cTn id="242" presetID="22" presetClass="entr" presetSubtype="1" fill="hold" grpId="0" nodeType="withEffect">
                                  <p:stCondLst>
                                    <p:cond delay="0"/>
                                  </p:stCondLst>
                                  <p:childTnLst>
                                    <p:set>
                                      <p:cBhvr>
                                        <p:cTn id="243" dur="1" fill="hold">
                                          <p:stCondLst>
                                            <p:cond delay="0"/>
                                          </p:stCondLst>
                                        </p:cTn>
                                        <p:tgtEl>
                                          <p:spTgt spid="132"/>
                                        </p:tgtEl>
                                        <p:attrNameLst>
                                          <p:attrName>style.visibility</p:attrName>
                                        </p:attrNameLst>
                                      </p:cBhvr>
                                      <p:to>
                                        <p:strVal val="visible"/>
                                      </p:to>
                                    </p:set>
                                    <p:animEffect transition="in" filter="wipe(up)">
                                      <p:cBhvr>
                                        <p:cTn id="244" dur="500"/>
                                        <p:tgtEl>
                                          <p:spTgt spid="132"/>
                                        </p:tgtEl>
                                      </p:cBhvr>
                                    </p:animEffec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22" presetClass="entr" presetSubtype="1" fill="hold" grpId="0" nodeType="clickEffect">
                                  <p:stCondLst>
                                    <p:cond delay="0"/>
                                  </p:stCondLst>
                                  <p:childTnLst>
                                    <p:set>
                                      <p:cBhvr>
                                        <p:cTn id="248" dur="1" fill="hold">
                                          <p:stCondLst>
                                            <p:cond delay="0"/>
                                          </p:stCondLst>
                                        </p:cTn>
                                        <p:tgtEl>
                                          <p:spTgt spid="97"/>
                                        </p:tgtEl>
                                        <p:attrNameLst>
                                          <p:attrName>style.visibility</p:attrName>
                                        </p:attrNameLst>
                                      </p:cBhvr>
                                      <p:to>
                                        <p:strVal val="visible"/>
                                      </p:to>
                                    </p:set>
                                    <p:animEffect transition="in" filter="wipe(up)">
                                      <p:cBhvr>
                                        <p:cTn id="249" dur="500"/>
                                        <p:tgtEl>
                                          <p:spTgt spid="97"/>
                                        </p:tgtEl>
                                      </p:cBhvr>
                                    </p:animEffect>
                                  </p:childTnLst>
                                </p:cTn>
                              </p:par>
                              <p:par>
                                <p:cTn id="250" presetID="22" presetClass="entr" presetSubtype="1" fill="hold" nodeType="withEffect">
                                  <p:stCondLst>
                                    <p:cond delay="0"/>
                                  </p:stCondLst>
                                  <p:childTnLst>
                                    <p:set>
                                      <p:cBhvr>
                                        <p:cTn id="251" dur="1" fill="hold">
                                          <p:stCondLst>
                                            <p:cond delay="0"/>
                                          </p:stCondLst>
                                        </p:cTn>
                                        <p:tgtEl>
                                          <p:spTgt spid="56"/>
                                        </p:tgtEl>
                                        <p:attrNameLst>
                                          <p:attrName>style.visibility</p:attrName>
                                        </p:attrNameLst>
                                      </p:cBhvr>
                                      <p:to>
                                        <p:strVal val="visible"/>
                                      </p:to>
                                    </p:set>
                                    <p:animEffect transition="in" filter="wipe(up)">
                                      <p:cBhvr>
                                        <p:cTn id="252" dur="500"/>
                                        <p:tgtEl>
                                          <p:spTgt spid="56"/>
                                        </p:tgtEl>
                                      </p:cBhvr>
                                    </p:animEffect>
                                  </p:childTnLst>
                                </p:cTn>
                              </p:par>
                              <p:par>
                                <p:cTn id="253" presetID="22" presetClass="entr" presetSubtype="1" fill="hold" nodeType="withEffect">
                                  <p:stCondLst>
                                    <p:cond delay="0"/>
                                  </p:stCondLst>
                                  <p:childTnLst>
                                    <p:set>
                                      <p:cBhvr>
                                        <p:cTn id="254" dur="1" fill="hold">
                                          <p:stCondLst>
                                            <p:cond delay="0"/>
                                          </p:stCondLst>
                                        </p:cTn>
                                        <p:tgtEl>
                                          <p:spTgt spid="142"/>
                                        </p:tgtEl>
                                        <p:attrNameLst>
                                          <p:attrName>style.visibility</p:attrName>
                                        </p:attrNameLst>
                                      </p:cBhvr>
                                      <p:to>
                                        <p:strVal val="visible"/>
                                      </p:to>
                                    </p:set>
                                    <p:animEffect transition="in" filter="wipe(up)">
                                      <p:cBhvr>
                                        <p:cTn id="255" dur="500"/>
                                        <p:tgtEl>
                                          <p:spTgt spid="142"/>
                                        </p:tgtEl>
                                      </p:cBhvr>
                                    </p:animEffect>
                                  </p:childTnLst>
                                </p:cTn>
                              </p:par>
                              <p:par>
                                <p:cTn id="256" presetID="22" presetClass="entr" presetSubtype="1" fill="hold" grpId="0" nodeType="withEffect">
                                  <p:stCondLst>
                                    <p:cond delay="0"/>
                                  </p:stCondLst>
                                  <p:childTnLst>
                                    <p:set>
                                      <p:cBhvr>
                                        <p:cTn id="257" dur="1" fill="hold">
                                          <p:stCondLst>
                                            <p:cond delay="0"/>
                                          </p:stCondLst>
                                        </p:cTn>
                                        <p:tgtEl>
                                          <p:spTgt spid="143"/>
                                        </p:tgtEl>
                                        <p:attrNameLst>
                                          <p:attrName>style.visibility</p:attrName>
                                        </p:attrNameLst>
                                      </p:cBhvr>
                                      <p:to>
                                        <p:strVal val="visible"/>
                                      </p:to>
                                    </p:set>
                                    <p:animEffect transition="in" filter="wipe(up)">
                                      <p:cBhvr>
                                        <p:cTn id="258" dur="500"/>
                                        <p:tgtEl>
                                          <p:spTgt spid="143"/>
                                        </p:tgtEl>
                                      </p:cBhvr>
                                    </p:animEffect>
                                  </p:childTnLst>
                                </p:cTn>
                              </p:par>
                              <p:par>
                                <p:cTn id="259" presetID="22" presetClass="entr" presetSubtype="1" fill="hold" grpId="0" nodeType="withEffect">
                                  <p:stCondLst>
                                    <p:cond delay="0"/>
                                  </p:stCondLst>
                                  <p:childTnLst>
                                    <p:set>
                                      <p:cBhvr>
                                        <p:cTn id="260" dur="1" fill="hold">
                                          <p:stCondLst>
                                            <p:cond delay="0"/>
                                          </p:stCondLst>
                                        </p:cTn>
                                        <p:tgtEl>
                                          <p:spTgt spid="74"/>
                                        </p:tgtEl>
                                        <p:attrNameLst>
                                          <p:attrName>style.visibility</p:attrName>
                                        </p:attrNameLst>
                                      </p:cBhvr>
                                      <p:to>
                                        <p:strVal val="visible"/>
                                      </p:to>
                                    </p:set>
                                    <p:animEffect transition="in" filter="wipe(up)">
                                      <p:cBhvr>
                                        <p:cTn id="261" dur="500"/>
                                        <p:tgtEl>
                                          <p:spTgt spid="74"/>
                                        </p:tgtEl>
                                      </p:cBhvr>
                                    </p:animEffect>
                                  </p:childTnLst>
                                </p:cTn>
                              </p:par>
                              <p:par>
                                <p:cTn id="262" presetID="22" presetClass="entr" presetSubtype="1" fill="hold" grpId="0" nodeType="withEffect">
                                  <p:stCondLst>
                                    <p:cond delay="0"/>
                                  </p:stCondLst>
                                  <p:childTnLst>
                                    <p:set>
                                      <p:cBhvr>
                                        <p:cTn id="263" dur="1" fill="hold">
                                          <p:stCondLst>
                                            <p:cond delay="0"/>
                                          </p:stCondLst>
                                        </p:cTn>
                                        <p:tgtEl>
                                          <p:spTgt spid="133"/>
                                        </p:tgtEl>
                                        <p:attrNameLst>
                                          <p:attrName>style.visibility</p:attrName>
                                        </p:attrNameLst>
                                      </p:cBhvr>
                                      <p:to>
                                        <p:strVal val="visible"/>
                                      </p:to>
                                    </p:set>
                                    <p:animEffect transition="in" filter="wipe(up)">
                                      <p:cBhvr>
                                        <p:cTn id="264" dur="500"/>
                                        <p:tgtEl>
                                          <p:spTgt spid="133"/>
                                        </p:tgtEl>
                                      </p:cBhvr>
                                    </p:animEffec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 presetClass="entr" presetSubtype="0" fill="hold" nodeType="clickEffect">
                                  <p:stCondLst>
                                    <p:cond delay="0"/>
                                  </p:stCondLst>
                                  <p:childTnLst>
                                    <p:set>
                                      <p:cBhvr>
                                        <p:cTn id="268" dur="1" fill="hold">
                                          <p:stCondLst>
                                            <p:cond delay="0"/>
                                          </p:stCondLst>
                                        </p:cTn>
                                        <p:tgtEl>
                                          <p:spTgt spid="7198"/>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32"/>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36"/>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46"/>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48"/>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98"/>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134"/>
                                        </p:tgtEl>
                                        <p:attrNameLst>
                                          <p:attrName>style.visibility</p:attrName>
                                        </p:attrNameLst>
                                      </p:cBhvr>
                                      <p:to>
                                        <p:strVal val="visible"/>
                                      </p:to>
                                    </p:set>
                                  </p:childTnLst>
                                </p:cTn>
                              </p:par>
                              <p:par>
                                <p:cTn id="281" presetID="1" presetClass="entr" presetSubtype="0" fill="hold" nodeType="withEffect">
                                  <p:stCondLst>
                                    <p:cond delay="0"/>
                                  </p:stCondLst>
                                  <p:childTnLst>
                                    <p:set>
                                      <p:cBhvr>
                                        <p:cTn id="282" dur="1" fill="hold">
                                          <p:stCondLst>
                                            <p:cond delay="0"/>
                                          </p:stCondLst>
                                        </p:cTn>
                                        <p:tgtEl>
                                          <p:spTgt spid="67"/>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136"/>
                                        </p:tgtEl>
                                        <p:attrNameLst>
                                          <p:attrName>style.visibility</p:attrName>
                                        </p:attrNameLst>
                                      </p:cBhvr>
                                      <p:to>
                                        <p:strVal val="visible"/>
                                      </p:to>
                                    </p:set>
                                  </p:childTnLst>
                                </p:cTn>
                              </p:par>
                              <p:par>
                                <p:cTn id="287" presetID="1" presetClass="entr" presetSubtype="0" fill="hold" nodeType="withEffect">
                                  <p:stCondLst>
                                    <p:cond delay="0"/>
                                  </p:stCondLst>
                                  <p:childTnLst>
                                    <p:set>
                                      <p:cBhvr>
                                        <p:cTn id="288" dur="1" fill="hold">
                                          <p:stCondLst>
                                            <p:cond delay="0"/>
                                          </p:stCondLst>
                                        </p:cTn>
                                        <p:tgtEl>
                                          <p:spTgt spid="139"/>
                                        </p:tgtEl>
                                        <p:attrNameLst>
                                          <p:attrName>style.visibility</p:attrName>
                                        </p:attrNameLst>
                                      </p:cBhvr>
                                      <p:to>
                                        <p:strVal val="visible"/>
                                      </p:to>
                                    </p:set>
                                  </p:childTnLst>
                                </p:cTn>
                              </p:par>
                              <p:par>
                                <p:cTn id="289" presetID="1" presetClass="entr" presetSubtype="0" fill="hold" nodeType="withEffect">
                                  <p:stCondLst>
                                    <p:cond delay="0"/>
                                  </p:stCondLst>
                                  <p:childTnLst>
                                    <p:set>
                                      <p:cBhvr>
                                        <p:cTn id="29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30" grpId="0" animBg="1"/>
      <p:bldP spid="6" grpId="0" animBg="1"/>
      <p:bldP spid="13" grpId="0" animBg="1"/>
      <p:bldP spid="33" grpId="0" animBg="1"/>
      <p:bldP spid="34" grpId="0" animBg="1"/>
      <p:bldP spid="41" grpId="0" animBg="1"/>
      <p:bldP spid="42" grpId="0" animBg="1"/>
      <p:bldP spid="43" grpId="0" animBg="1"/>
      <p:bldP spid="52" grpId="0" animBg="1"/>
      <p:bldP spid="53" grpId="0" animBg="1"/>
      <p:bldP spid="54" grpId="0" animBg="1"/>
      <p:bldP spid="7188" grpId="0"/>
      <p:bldP spid="62" grpId="0" animBg="1"/>
      <p:bldP spid="63" grpId="0"/>
      <p:bldP spid="70" grpId="0" animBg="1"/>
      <p:bldP spid="73" grpId="0" animBg="1"/>
      <p:bldP spid="74" grpId="0" animBg="1"/>
      <p:bldP spid="85" grpId="0"/>
      <p:bldP spid="86" grpId="0"/>
      <p:bldP spid="97" grpId="0"/>
      <p:bldP spid="98" grpId="0"/>
      <p:bldP spid="99" grpId="0" animBg="1"/>
      <p:bldP spid="100" grpId="0" animBg="1"/>
      <p:bldP spid="101" grpId="0" animBg="1"/>
      <p:bldP spid="102" grpId="0" animBg="1"/>
      <p:bldP spid="106" grpId="0" animBg="1"/>
      <p:bldP spid="107" grpId="0" animBg="1"/>
      <p:bldP spid="108" grpId="0" animBg="1"/>
      <p:bldP spid="112" grpId="0" animBg="1"/>
      <p:bldP spid="113" grpId="0" animBg="1"/>
      <p:bldP spid="114" grpId="0" animBg="1"/>
      <p:bldP spid="118" grpId="0" animBg="1"/>
      <p:bldP spid="119" grpId="0" animBg="1"/>
      <p:bldP spid="120" grpId="0" animBg="1"/>
      <p:bldP spid="124" grpId="0"/>
      <p:bldP spid="125" grpId="0" animBg="1"/>
      <p:bldP spid="126" grpId="0"/>
      <p:bldP spid="130" grpId="0" animBg="1"/>
      <p:bldP spid="132" grpId="0" animBg="1"/>
      <p:bldP spid="133" grpId="0" animBg="1"/>
      <p:bldP spid="137" grpId="0"/>
      <p:bldP spid="138" grpId="0"/>
      <p:bldP spid="143" grpId="0"/>
      <p:bldP spid="144" grpId="0"/>
      <p:bldP spid="61" grpId="0" animBg="1"/>
      <p:bldP spid="150" grpId="0" animBg="1"/>
      <p:bldP spid="158" grpId="0"/>
      <p:bldP spid="159" grpId="0"/>
      <p:bldP spid="1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Hadoop streaming</a:t>
            </a:r>
            <a:endParaRPr lang="en-IN" dirty="0"/>
          </a:p>
        </p:txBody>
      </p:sp>
      <p:sp>
        <p:nvSpPr>
          <p:cNvPr id="3" name="Content Placeholder 2"/>
          <p:cNvSpPr>
            <a:spLocks noGrp="1"/>
          </p:cNvSpPr>
          <p:nvPr>
            <p:ph idx="1"/>
          </p:nvPr>
        </p:nvSpPr>
        <p:spPr/>
        <p:txBody>
          <a:bodyPr>
            <a:normAutofit fontScale="92500" lnSpcReduction="20000"/>
          </a:bodyPr>
          <a:lstStyle/>
          <a:p>
            <a:r>
              <a:rPr lang="en-IN" dirty="0"/>
              <a:t>Hadoop comes with the </a:t>
            </a:r>
            <a:r>
              <a:rPr lang="en-IN" dirty="0" smtClean="0"/>
              <a:t>streaming  </a:t>
            </a:r>
            <a:r>
              <a:rPr lang="en-IN" dirty="0"/>
              <a:t>jar in it’s lib directory, </a:t>
            </a:r>
            <a:endParaRPr lang="en-IN" dirty="0" smtClean="0"/>
          </a:p>
          <a:p>
            <a:r>
              <a:rPr lang="en-IN" dirty="0"/>
              <a:t>Hadoop Streaming is a generic API which allows writing Mappers and Reduces in any language. </a:t>
            </a:r>
            <a:endParaRPr lang="en-IN" dirty="0" smtClean="0"/>
          </a:p>
          <a:p>
            <a:r>
              <a:rPr lang="en-IN" dirty="0" smtClean="0"/>
              <a:t>But </a:t>
            </a:r>
            <a:r>
              <a:rPr lang="en-IN" dirty="0"/>
              <a:t>the basic concept remains the same. </a:t>
            </a:r>
            <a:endParaRPr lang="en-IN" dirty="0" smtClean="0"/>
          </a:p>
          <a:p>
            <a:r>
              <a:rPr lang="en-IN" dirty="0" smtClean="0"/>
              <a:t>Mappers </a:t>
            </a:r>
            <a:r>
              <a:rPr lang="en-IN" dirty="0"/>
              <a:t>and Reducers receive their input and output on </a:t>
            </a:r>
            <a:r>
              <a:rPr lang="en-IN" dirty="0" err="1"/>
              <a:t>stdin</a:t>
            </a:r>
            <a:r>
              <a:rPr lang="en-IN" dirty="0"/>
              <a:t> and </a:t>
            </a:r>
            <a:r>
              <a:rPr lang="en-IN" dirty="0" err="1"/>
              <a:t>stdout</a:t>
            </a:r>
            <a:r>
              <a:rPr lang="en-IN" dirty="0"/>
              <a:t> as (key, value) pairs. </a:t>
            </a:r>
            <a:endParaRPr lang="en-IN" dirty="0" smtClean="0"/>
          </a:p>
          <a:p>
            <a:r>
              <a:rPr lang="en-IN" dirty="0" smtClean="0"/>
              <a:t>Apache </a:t>
            </a:r>
            <a:r>
              <a:rPr lang="en-IN" dirty="0"/>
              <a:t>Hadoop uses streams as per UNIX standard between your application and Hadoop system. </a:t>
            </a:r>
            <a:endParaRPr lang="en-IN" dirty="0" smtClean="0"/>
          </a:p>
          <a:p>
            <a:r>
              <a:rPr lang="en-IN" dirty="0" smtClean="0"/>
              <a:t>Streaming </a:t>
            </a:r>
            <a:r>
              <a:rPr lang="en-IN" dirty="0"/>
              <a:t>is the best fit for text processing. </a:t>
            </a:r>
            <a:endParaRPr lang="en-IN" dirty="0" smtClean="0"/>
          </a:p>
          <a:p>
            <a:r>
              <a:rPr lang="en-IN" dirty="0" smtClean="0"/>
              <a:t>The </a:t>
            </a:r>
            <a:r>
              <a:rPr lang="en-IN" dirty="0"/>
              <a:t>data view is line oriented and processed as a key/value pair separated by 'tab' character. The program reads each line and processes it as per the requirement.</a:t>
            </a:r>
            <a:endParaRPr lang="en-IN" dirty="0" smtClean="0"/>
          </a:p>
        </p:txBody>
      </p:sp>
    </p:spTree>
    <p:extLst>
      <p:ext uri="{BB962C8B-B14F-4D97-AF65-F5344CB8AC3E}">
        <p14:creationId xmlns:p14="http://schemas.microsoft.com/office/powerpoint/2010/main" val="4235552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354110" y="2034358"/>
            <a:ext cx="9393837" cy="2862322"/>
          </a:xfrm>
          <a:prstGeom prst="rect">
            <a:avLst/>
          </a:prstGeom>
        </p:spPr>
        <p:txBody>
          <a:bodyPr wrap="square">
            <a:spAutoFit/>
          </a:bodyPr>
          <a:lstStyle/>
          <a:p>
            <a:pPr algn="just"/>
            <a:r>
              <a:rPr lang="en-US" sz="3600" dirty="0"/>
              <a:t>Hadoop Streaming uses Unix standard stream as the interface between Hadoop and your program, so you can use any language that can read standard input and write to standard output to write your MapReduce program.</a:t>
            </a:r>
          </a:p>
        </p:txBody>
      </p:sp>
    </p:spTree>
    <p:extLst>
      <p:ext uri="{BB962C8B-B14F-4D97-AF65-F5344CB8AC3E}">
        <p14:creationId xmlns:p14="http://schemas.microsoft.com/office/powerpoint/2010/main" val="1552066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dataset sample</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11" y="1873771"/>
            <a:ext cx="12652011" cy="243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952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pPr eaLnBrk="1" hangingPunct="1"/>
            <a:r>
              <a:rPr lang="en-US" altLang="en-US" sz="4000" dirty="0"/>
              <a:t>Word Count in Python with</a:t>
            </a:r>
            <a:br>
              <a:rPr lang="en-US" altLang="en-US" sz="4000" dirty="0"/>
            </a:br>
            <a:r>
              <a:rPr lang="en-US" altLang="en-US" sz="4000" dirty="0"/>
              <a:t>Hadoop Streaming</a:t>
            </a:r>
          </a:p>
        </p:txBody>
      </p:sp>
      <p:sp>
        <p:nvSpPr>
          <p:cNvPr id="59394" name="Content Placeholder 2"/>
          <p:cNvSpPr>
            <a:spLocks noGrp="1"/>
          </p:cNvSpPr>
          <p:nvPr>
            <p:ph idx="1"/>
          </p:nvPr>
        </p:nvSpPr>
        <p:spPr>
          <a:xfrm>
            <a:off x="3810000" y="1905000"/>
            <a:ext cx="6172200" cy="1981200"/>
          </a:xfrm>
        </p:spPr>
        <p:txBody>
          <a:bodyPr/>
          <a:lstStyle/>
          <a:p>
            <a:pPr eaLnBrk="1" hangingPunct="1">
              <a:buFont typeface="Arial" panose="020B0604020202020204" pitchFamily="34" charset="0"/>
              <a:buNone/>
            </a:pPr>
            <a:r>
              <a:rPr lang="en-US" altLang="en-US" sz="1800" b="1">
                <a:solidFill>
                  <a:srgbClr val="000000"/>
                </a:solidFill>
                <a:latin typeface="Consolas" panose="020B0609020204030204" pitchFamily="49" charset="0"/>
              </a:rPr>
              <a:t>import </a:t>
            </a:r>
            <a:r>
              <a:rPr lang="en-US" altLang="en-US" sz="1800">
                <a:solidFill>
                  <a:srgbClr val="000000"/>
                </a:solidFill>
                <a:latin typeface="Consolas" panose="020B0609020204030204" pitchFamily="49" charset="0"/>
              </a:rPr>
              <a:t>sys</a:t>
            </a:r>
          </a:p>
          <a:p>
            <a:pPr eaLnBrk="1" hangingPunct="1">
              <a:buFont typeface="Arial" panose="020B0604020202020204" pitchFamily="34" charset="0"/>
              <a:buNone/>
            </a:pPr>
            <a:r>
              <a:rPr lang="en-US" altLang="en-US" sz="1800" b="1">
                <a:solidFill>
                  <a:srgbClr val="000000"/>
                </a:solidFill>
                <a:latin typeface="Consolas" panose="020B0609020204030204" pitchFamily="49" charset="0"/>
              </a:rPr>
              <a:t>for </a:t>
            </a:r>
            <a:r>
              <a:rPr lang="en-US" altLang="en-US" sz="1800">
                <a:solidFill>
                  <a:srgbClr val="000000"/>
                </a:solidFill>
                <a:latin typeface="Consolas" panose="020B0609020204030204" pitchFamily="49" charset="0"/>
              </a:rPr>
              <a:t>line </a:t>
            </a:r>
            <a:r>
              <a:rPr lang="en-US" altLang="en-US" sz="1800" b="1">
                <a:solidFill>
                  <a:srgbClr val="000000"/>
                </a:solidFill>
                <a:latin typeface="Consolas" panose="020B0609020204030204" pitchFamily="49" charset="0"/>
              </a:rPr>
              <a:t>in </a:t>
            </a:r>
            <a:r>
              <a:rPr lang="en-US" altLang="en-US" sz="1800">
                <a:solidFill>
                  <a:srgbClr val="000000"/>
                </a:solidFill>
                <a:latin typeface="Consolas" panose="020B0609020204030204" pitchFamily="49" charset="0"/>
              </a:rPr>
              <a:t>sys.stdin:</a:t>
            </a:r>
          </a:p>
          <a:p>
            <a:pPr eaLnBrk="1" hangingPunct="1">
              <a:buFont typeface="Arial" panose="020B0604020202020204" pitchFamily="34" charset="0"/>
              <a:buNone/>
            </a:pPr>
            <a:r>
              <a:rPr lang="en-US" altLang="en-US" sz="1800">
                <a:solidFill>
                  <a:srgbClr val="000000"/>
                </a:solidFill>
                <a:latin typeface="Consolas" panose="020B0609020204030204" pitchFamily="49" charset="0"/>
              </a:rPr>
              <a:t>  </a:t>
            </a:r>
            <a:r>
              <a:rPr lang="en-US" altLang="en-US" sz="1800" b="1">
                <a:solidFill>
                  <a:srgbClr val="000000"/>
                </a:solidFill>
                <a:latin typeface="Consolas" panose="020B0609020204030204" pitchFamily="49" charset="0"/>
              </a:rPr>
              <a:t>for </a:t>
            </a:r>
            <a:r>
              <a:rPr lang="en-US" altLang="en-US" sz="1800">
                <a:solidFill>
                  <a:srgbClr val="000000"/>
                </a:solidFill>
                <a:latin typeface="Consolas" panose="020B0609020204030204" pitchFamily="49" charset="0"/>
              </a:rPr>
              <a:t>word </a:t>
            </a:r>
            <a:r>
              <a:rPr lang="en-US" altLang="en-US" sz="1800" b="1">
                <a:solidFill>
                  <a:srgbClr val="000000"/>
                </a:solidFill>
                <a:latin typeface="Consolas" panose="020B0609020204030204" pitchFamily="49" charset="0"/>
              </a:rPr>
              <a:t>in </a:t>
            </a:r>
            <a:r>
              <a:rPr lang="en-US" altLang="en-US" sz="1800">
                <a:solidFill>
                  <a:srgbClr val="000000"/>
                </a:solidFill>
                <a:latin typeface="Consolas" panose="020B0609020204030204" pitchFamily="49" charset="0"/>
              </a:rPr>
              <a:t>line.split():</a:t>
            </a:r>
          </a:p>
          <a:p>
            <a:pPr eaLnBrk="1" hangingPunct="1">
              <a:buFont typeface="Arial" panose="020B0604020202020204" pitchFamily="34" charset="0"/>
              <a:buNone/>
            </a:pPr>
            <a:r>
              <a:rPr lang="en-US" altLang="en-US" sz="1800">
                <a:solidFill>
                  <a:srgbClr val="000000"/>
                </a:solidFill>
                <a:latin typeface="Consolas" panose="020B0609020204030204" pitchFamily="49" charset="0"/>
              </a:rPr>
              <a:t>    print(word.lower() + "\t" + 1)</a:t>
            </a:r>
            <a:endParaRPr lang="en-US" altLang="en-US" sz="1800">
              <a:latin typeface="Consolas" panose="020B0609020204030204" pitchFamily="49" charset="0"/>
            </a:endParaRPr>
          </a:p>
        </p:txBody>
      </p:sp>
      <p:sp>
        <p:nvSpPr>
          <p:cNvPr id="4" name="Content Placeholder 2"/>
          <p:cNvSpPr txBox="1">
            <a:spLocks/>
          </p:cNvSpPr>
          <p:nvPr/>
        </p:nvSpPr>
        <p:spPr bwMode="auto">
          <a:xfrm>
            <a:off x="3810000" y="3581400"/>
            <a:ext cx="6172200" cy="2819400"/>
          </a:xfrm>
          <a:prstGeom prst="rect">
            <a:avLst/>
          </a:prstGeom>
          <a:noFill/>
          <a:ln w="9525">
            <a:noFill/>
            <a:miter lim="800000"/>
            <a:headEnd/>
            <a:tailEnd/>
          </a:ln>
        </p:spPr>
        <p:txBody>
          <a:bodyPr/>
          <a:lstStyle/>
          <a:p>
            <a:pPr marL="342900" indent="-342900" eaLnBrk="0" hangingPunct="0">
              <a:spcBef>
                <a:spcPct val="20000"/>
              </a:spcBef>
              <a:defRPr/>
            </a:pPr>
            <a:r>
              <a:rPr lang="en-US" b="1" kern="0" dirty="0">
                <a:solidFill>
                  <a:srgbClr val="000000"/>
                </a:solidFill>
                <a:latin typeface="Consolas"/>
                <a:ea typeface="ＭＳ Ｐゴシック" pitchFamily="-65" charset="-128"/>
                <a:cs typeface="Consolas"/>
              </a:rPr>
              <a:t>import </a:t>
            </a:r>
            <a:r>
              <a:rPr lang="en-US" kern="0" dirty="0">
                <a:solidFill>
                  <a:srgbClr val="000000"/>
                </a:solidFill>
                <a:latin typeface="Consolas"/>
                <a:ea typeface="ＭＳ Ｐゴシック" pitchFamily="-65" charset="-128"/>
                <a:cs typeface="Consolas"/>
              </a:rPr>
              <a:t>sys</a:t>
            </a:r>
          </a:p>
          <a:p>
            <a:pPr marL="342900" indent="-342900" eaLnBrk="0" hangingPunct="0">
              <a:spcBef>
                <a:spcPct val="20000"/>
              </a:spcBef>
              <a:defRPr/>
            </a:pPr>
            <a:r>
              <a:rPr lang="en-US" kern="0" dirty="0">
                <a:solidFill>
                  <a:srgbClr val="000000"/>
                </a:solidFill>
                <a:latin typeface="Consolas"/>
                <a:ea typeface="ＭＳ Ｐゴシック" pitchFamily="-65" charset="-128"/>
                <a:cs typeface="Consolas"/>
              </a:rPr>
              <a:t>counts = {}</a:t>
            </a:r>
          </a:p>
          <a:p>
            <a:pPr marL="342900" indent="-342900" eaLnBrk="0" hangingPunct="0">
              <a:spcBef>
                <a:spcPct val="20000"/>
              </a:spcBef>
              <a:defRPr/>
            </a:pPr>
            <a:r>
              <a:rPr lang="en-US" b="1" kern="0" dirty="0">
                <a:solidFill>
                  <a:srgbClr val="000000"/>
                </a:solidFill>
                <a:latin typeface="Consolas"/>
                <a:ea typeface="ＭＳ Ｐゴシック" pitchFamily="-65" charset="-128"/>
                <a:cs typeface="Consolas"/>
              </a:rPr>
              <a:t>for </a:t>
            </a:r>
            <a:r>
              <a:rPr lang="en-US" kern="0" dirty="0">
                <a:solidFill>
                  <a:srgbClr val="000000"/>
                </a:solidFill>
                <a:latin typeface="Consolas"/>
                <a:ea typeface="ＭＳ Ｐゴシック" pitchFamily="-65" charset="-128"/>
                <a:cs typeface="Consolas"/>
              </a:rPr>
              <a:t>line </a:t>
            </a:r>
            <a:r>
              <a:rPr lang="en-US" b="1" kern="0" dirty="0">
                <a:solidFill>
                  <a:srgbClr val="000000"/>
                </a:solidFill>
                <a:latin typeface="Consolas"/>
                <a:ea typeface="ＭＳ Ｐゴシック" pitchFamily="-65" charset="-128"/>
                <a:cs typeface="Consolas"/>
              </a:rPr>
              <a:t>in </a:t>
            </a:r>
            <a:r>
              <a:rPr lang="en-US" kern="0" dirty="0" err="1">
                <a:solidFill>
                  <a:srgbClr val="000000"/>
                </a:solidFill>
                <a:latin typeface="Consolas"/>
                <a:ea typeface="ＭＳ Ｐゴシック" pitchFamily="-65" charset="-128"/>
                <a:cs typeface="Consolas"/>
              </a:rPr>
              <a:t>sys.stdin</a:t>
            </a:r>
            <a:r>
              <a:rPr lang="en-US" kern="0" dirty="0">
                <a:solidFill>
                  <a:srgbClr val="000000"/>
                </a:solidFill>
                <a:latin typeface="Consolas"/>
                <a:ea typeface="ＭＳ Ｐゴシック" pitchFamily="-65" charset="-128"/>
                <a:cs typeface="Consolas"/>
              </a:rPr>
              <a:t>:</a:t>
            </a:r>
          </a:p>
          <a:p>
            <a:pPr marL="342900" indent="-342900" eaLnBrk="0" hangingPunct="0">
              <a:spcBef>
                <a:spcPct val="20000"/>
              </a:spcBef>
              <a:defRPr/>
            </a:pPr>
            <a:r>
              <a:rPr lang="en-US" kern="0" dirty="0">
                <a:solidFill>
                  <a:srgbClr val="000000"/>
                </a:solidFill>
                <a:latin typeface="Consolas"/>
                <a:ea typeface="ＭＳ Ｐゴシック" pitchFamily="-65" charset="-128"/>
                <a:cs typeface="Consolas"/>
              </a:rPr>
              <a:t>  word, count = </a:t>
            </a:r>
            <a:r>
              <a:rPr lang="en-US" kern="0" dirty="0" err="1">
                <a:solidFill>
                  <a:srgbClr val="000000"/>
                </a:solidFill>
                <a:latin typeface="Consolas"/>
                <a:ea typeface="ＭＳ Ｐゴシック" pitchFamily="-65" charset="-128"/>
                <a:cs typeface="Consolas"/>
              </a:rPr>
              <a:t>line.split</a:t>
            </a:r>
            <a:r>
              <a:rPr lang="en-US" kern="0" dirty="0">
                <a:solidFill>
                  <a:srgbClr val="000000"/>
                </a:solidFill>
                <a:latin typeface="Consolas"/>
                <a:ea typeface="ＭＳ Ｐゴシック" pitchFamily="-65" charset="-128"/>
                <a:cs typeface="Consolas"/>
              </a:rPr>
              <a:t>(</a:t>
            </a:r>
            <a:r>
              <a:rPr lang="en-US" dirty="0">
                <a:solidFill>
                  <a:srgbClr val="000000"/>
                </a:solidFill>
                <a:latin typeface="Consolas"/>
                <a:cs typeface="Consolas"/>
              </a:rPr>
              <a:t>"\</a:t>
            </a:r>
            <a:r>
              <a:rPr lang="en-US" dirty="0" err="1">
                <a:solidFill>
                  <a:srgbClr val="000000"/>
                </a:solidFill>
                <a:latin typeface="Consolas"/>
                <a:cs typeface="Consolas"/>
              </a:rPr>
              <a:t>t</a:t>
            </a:r>
            <a:r>
              <a:rPr lang="en-US" dirty="0">
                <a:solidFill>
                  <a:srgbClr val="000000"/>
                </a:solidFill>
                <a:latin typeface="Consolas"/>
                <a:cs typeface="Consolas"/>
              </a:rPr>
              <a:t>"</a:t>
            </a:r>
            <a:r>
              <a:rPr lang="en-US" kern="0" dirty="0">
                <a:solidFill>
                  <a:srgbClr val="000000"/>
                </a:solidFill>
                <a:latin typeface="Consolas"/>
                <a:ea typeface="ＭＳ Ｐゴシック" pitchFamily="-65" charset="-128"/>
                <a:cs typeface="Consolas"/>
              </a:rPr>
              <a:t>)</a:t>
            </a:r>
          </a:p>
          <a:p>
            <a:pPr marL="342900" indent="-342900" eaLnBrk="0" hangingPunct="0">
              <a:spcBef>
                <a:spcPct val="20000"/>
              </a:spcBef>
              <a:defRPr/>
            </a:pPr>
            <a:r>
              <a:rPr lang="en-US" kern="0" dirty="0">
                <a:solidFill>
                  <a:srgbClr val="000000"/>
                </a:solidFill>
                <a:latin typeface="Consolas"/>
                <a:ea typeface="ＭＳ Ｐゴシック" pitchFamily="-65" charset="-128"/>
                <a:cs typeface="Consolas"/>
              </a:rPr>
              <a:t>    </a:t>
            </a:r>
            <a:r>
              <a:rPr lang="en-US" kern="0" dirty="0" err="1">
                <a:solidFill>
                  <a:srgbClr val="000000"/>
                </a:solidFill>
                <a:latin typeface="Consolas"/>
                <a:ea typeface="ＭＳ Ｐゴシック" pitchFamily="-65" charset="-128"/>
                <a:cs typeface="Consolas"/>
              </a:rPr>
              <a:t>dict[word</a:t>
            </a:r>
            <a:r>
              <a:rPr lang="en-US" kern="0" dirty="0">
                <a:solidFill>
                  <a:srgbClr val="000000"/>
                </a:solidFill>
                <a:latin typeface="Consolas"/>
                <a:ea typeface="ＭＳ Ｐゴシック" pitchFamily="-65" charset="-128"/>
                <a:cs typeface="Consolas"/>
              </a:rPr>
              <a:t>] = </a:t>
            </a:r>
            <a:r>
              <a:rPr lang="en-US" kern="0" dirty="0" err="1">
                <a:solidFill>
                  <a:srgbClr val="000000"/>
                </a:solidFill>
                <a:latin typeface="Consolas"/>
                <a:ea typeface="ＭＳ Ｐゴシック" pitchFamily="-65" charset="-128"/>
                <a:cs typeface="Consolas"/>
              </a:rPr>
              <a:t>dict.get(word</a:t>
            </a:r>
            <a:r>
              <a:rPr lang="en-US" kern="0" dirty="0">
                <a:solidFill>
                  <a:srgbClr val="000000"/>
                </a:solidFill>
                <a:latin typeface="Consolas"/>
                <a:ea typeface="ＭＳ Ｐゴシック" pitchFamily="-65" charset="-128"/>
                <a:cs typeface="Consolas"/>
              </a:rPr>
              <a:t>, 0) + </a:t>
            </a:r>
            <a:r>
              <a:rPr lang="en-US" kern="0" dirty="0" err="1">
                <a:solidFill>
                  <a:srgbClr val="000000"/>
                </a:solidFill>
                <a:latin typeface="Consolas"/>
                <a:ea typeface="ＭＳ Ｐゴシック" pitchFamily="-65" charset="-128"/>
                <a:cs typeface="Consolas"/>
              </a:rPr>
              <a:t>int(count</a:t>
            </a:r>
            <a:r>
              <a:rPr lang="en-US" kern="0" dirty="0">
                <a:solidFill>
                  <a:srgbClr val="000000"/>
                </a:solidFill>
                <a:latin typeface="Consolas"/>
                <a:ea typeface="ＭＳ Ｐゴシック" pitchFamily="-65" charset="-128"/>
                <a:cs typeface="Consolas"/>
              </a:rPr>
              <a:t>)</a:t>
            </a:r>
          </a:p>
          <a:p>
            <a:pPr marL="342900" indent="-342900" eaLnBrk="0" hangingPunct="0">
              <a:spcBef>
                <a:spcPct val="20000"/>
              </a:spcBef>
              <a:defRPr/>
            </a:pPr>
            <a:r>
              <a:rPr lang="en-US" b="1" kern="0" dirty="0">
                <a:solidFill>
                  <a:srgbClr val="000000"/>
                </a:solidFill>
                <a:latin typeface="Consolas"/>
                <a:ea typeface="ＭＳ Ｐゴシック" pitchFamily="-65" charset="-128"/>
                <a:cs typeface="Consolas"/>
              </a:rPr>
              <a:t>for </a:t>
            </a:r>
            <a:r>
              <a:rPr lang="en-US" kern="0" dirty="0">
                <a:solidFill>
                  <a:srgbClr val="000000"/>
                </a:solidFill>
                <a:latin typeface="Consolas"/>
                <a:ea typeface="ＭＳ Ｐゴシック" pitchFamily="-65" charset="-128"/>
                <a:cs typeface="Consolas"/>
              </a:rPr>
              <a:t>word, count </a:t>
            </a:r>
            <a:r>
              <a:rPr lang="en-US" b="1" kern="0" dirty="0">
                <a:solidFill>
                  <a:srgbClr val="000000"/>
                </a:solidFill>
                <a:latin typeface="Consolas"/>
                <a:ea typeface="ＭＳ Ｐゴシック" pitchFamily="-65" charset="-128"/>
                <a:cs typeface="Consolas"/>
              </a:rPr>
              <a:t>in </a:t>
            </a:r>
            <a:r>
              <a:rPr lang="en-US" kern="0" dirty="0">
                <a:solidFill>
                  <a:srgbClr val="000000"/>
                </a:solidFill>
                <a:latin typeface="Consolas"/>
                <a:ea typeface="ＭＳ Ｐゴシック" pitchFamily="-65" charset="-128"/>
                <a:cs typeface="Consolas"/>
              </a:rPr>
              <a:t>counts:</a:t>
            </a:r>
          </a:p>
          <a:p>
            <a:pPr marL="342900" indent="-342900" eaLnBrk="0" hangingPunct="0">
              <a:spcBef>
                <a:spcPct val="20000"/>
              </a:spcBef>
              <a:defRPr/>
            </a:pPr>
            <a:r>
              <a:rPr lang="en-US" kern="0" dirty="0">
                <a:solidFill>
                  <a:srgbClr val="000000"/>
                </a:solidFill>
                <a:latin typeface="Consolas"/>
                <a:ea typeface="ＭＳ Ｐゴシック" pitchFamily="-65" charset="-128"/>
                <a:cs typeface="Consolas"/>
              </a:rPr>
              <a:t>  </a:t>
            </a:r>
            <a:r>
              <a:rPr lang="en-US" kern="0" dirty="0" err="1">
                <a:solidFill>
                  <a:srgbClr val="000000"/>
                </a:solidFill>
                <a:latin typeface="Consolas"/>
                <a:ea typeface="ＭＳ Ｐゴシック" pitchFamily="-65" charset="-128"/>
                <a:cs typeface="Consolas"/>
              </a:rPr>
              <a:t>print</a:t>
            </a:r>
            <a:r>
              <a:rPr lang="en-US" dirty="0" err="1">
                <a:solidFill>
                  <a:srgbClr val="000000"/>
                </a:solidFill>
                <a:latin typeface="Consolas"/>
                <a:cs typeface="Consolas"/>
              </a:rPr>
              <a:t>(word.lower</a:t>
            </a:r>
            <a:r>
              <a:rPr lang="en-US" dirty="0">
                <a:solidFill>
                  <a:srgbClr val="000000"/>
                </a:solidFill>
                <a:latin typeface="Consolas"/>
                <a:cs typeface="Consolas"/>
              </a:rPr>
              <a:t>() + "\</a:t>
            </a:r>
            <a:r>
              <a:rPr lang="en-US" dirty="0" err="1">
                <a:solidFill>
                  <a:srgbClr val="000000"/>
                </a:solidFill>
                <a:latin typeface="Consolas"/>
                <a:cs typeface="Consolas"/>
              </a:rPr>
              <a:t>t</a:t>
            </a:r>
            <a:r>
              <a:rPr lang="en-US" dirty="0">
                <a:solidFill>
                  <a:srgbClr val="000000"/>
                </a:solidFill>
                <a:latin typeface="Consolas"/>
                <a:cs typeface="Consolas"/>
              </a:rPr>
              <a:t>" + 1)</a:t>
            </a:r>
            <a:endParaRPr lang="en-US" kern="0" dirty="0">
              <a:latin typeface="Consolas"/>
              <a:ea typeface="ＭＳ Ｐゴシック" pitchFamily="-65" charset="-128"/>
              <a:cs typeface="Consolas"/>
            </a:endParaRPr>
          </a:p>
        </p:txBody>
      </p:sp>
      <p:sp>
        <p:nvSpPr>
          <p:cNvPr id="5" name="Content Placeholder 2"/>
          <p:cNvSpPr txBox="1">
            <a:spLocks/>
          </p:cNvSpPr>
          <p:nvPr/>
        </p:nvSpPr>
        <p:spPr bwMode="auto">
          <a:xfrm>
            <a:off x="1600200" y="1852613"/>
            <a:ext cx="1905000" cy="1981200"/>
          </a:xfrm>
          <a:prstGeom prst="rect">
            <a:avLst/>
          </a:prstGeom>
          <a:noFill/>
          <a:ln w="9525">
            <a:noFill/>
            <a:miter lim="800000"/>
            <a:headEnd/>
            <a:tailEnd/>
          </a:ln>
        </p:spPr>
        <p:txBody>
          <a:bodyPr/>
          <a:lstStyle/>
          <a:p>
            <a:pPr marL="342900" indent="-342900" algn="r" eaLnBrk="0" hangingPunct="0">
              <a:spcBef>
                <a:spcPct val="20000"/>
              </a:spcBef>
              <a:defRPr/>
            </a:pPr>
            <a:r>
              <a:rPr lang="en-US" sz="2100" b="1" kern="0" dirty="0">
                <a:solidFill>
                  <a:srgbClr val="000000"/>
                </a:solidFill>
                <a:latin typeface="Palatino"/>
                <a:ea typeface="ＭＳ Ｐゴシック" pitchFamily="-65" charset="-128"/>
                <a:cs typeface="Palatino"/>
              </a:rPr>
              <a:t>Ma</a:t>
            </a:r>
            <a:r>
              <a:rPr lang="en-US" sz="2100" b="1" kern="0" dirty="0" err="1">
                <a:solidFill>
                  <a:srgbClr val="000000"/>
                </a:solidFill>
                <a:latin typeface="Palatino"/>
                <a:ea typeface="ＭＳ Ｐゴシック" pitchFamily="-65" charset="-128"/>
                <a:cs typeface="Palatino"/>
              </a:rPr>
              <a:t>pper.py</a:t>
            </a:r>
            <a:r>
              <a:rPr lang="en-US" sz="2100" b="1" kern="0" dirty="0">
                <a:solidFill>
                  <a:srgbClr val="000000"/>
                </a:solidFill>
                <a:latin typeface="Palatino"/>
                <a:ea typeface="ＭＳ Ｐゴシック" pitchFamily="-65" charset="-128"/>
                <a:cs typeface="Palatino"/>
              </a:rPr>
              <a:t>:</a:t>
            </a:r>
            <a:endParaRPr lang="en-US" sz="2100" b="1" kern="0" dirty="0">
              <a:latin typeface="Palatino"/>
              <a:ea typeface="ＭＳ Ｐゴシック" pitchFamily="-65" charset="-128"/>
              <a:cs typeface="Palatino"/>
            </a:endParaRPr>
          </a:p>
        </p:txBody>
      </p:sp>
      <p:sp>
        <p:nvSpPr>
          <p:cNvPr id="6" name="Content Placeholder 2"/>
          <p:cNvSpPr txBox="1">
            <a:spLocks/>
          </p:cNvSpPr>
          <p:nvPr/>
        </p:nvSpPr>
        <p:spPr bwMode="auto">
          <a:xfrm>
            <a:off x="1600200" y="3529013"/>
            <a:ext cx="1905000" cy="1981200"/>
          </a:xfrm>
          <a:prstGeom prst="rect">
            <a:avLst/>
          </a:prstGeom>
          <a:noFill/>
          <a:ln w="9525">
            <a:noFill/>
            <a:miter lim="800000"/>
            <a:headEnd/>
            <a:tailEnd/>
          </a:ln>
        </p:spPr>
        <p:txBody>
          <a:bodyPr/>
          <a:lstStyle/>
          <a:p>
            <a:pPr marL="342900" indent="-342900" algn="r" eaLnBrk="0" hangingPunct="0">
              <a:spcBef>
                <a:spcPct val="20000"/>
              </a:spcBef>
              <a:defRPr/>
            </a:pPr>
            <a:r>
              <a:rPr lang="en-US" sz="2100" b="1" kern="0" dirty="0" err="1">
                <a:solidFill>
                  <a:srgbClr val="000000"/>
                </a:solidFill>
                <a:latin typeface="Palatino"/>
                <a:ea typeface="ＭＳ Ｐゴシック" pitchFamily="-65" charset="-128"/>
                <a:cs typeface="Palatino"/>
              </a:rPr>
              <a:t>Reducer.py</a:t>
            </a:r>
            <a:r>
              <a:rPr lang="en-US" sz="2100" b="1" kern="0" dirty="0">
                <a:solidFill>
                  <a:srgbClr val="000000"/>
                </a:solidFill>
                <a:latin typeface="Palatino"/>
                <a:ea typeface="ＭＳ Ｐゴシック" pitchFamily="-65" charset="-128"/>
                <a:cs typeface="Palatino"/>
              </a:rPr>
              <a:t>:</a:t>
            </a:r>
            <a:endParaRPr lang="en-US" sz="2100" b="1" kern="0" dirty="0">
              <a:latin typeface="Palatino"/>
              <a:ea typeface="ＭＳ Ｐゴシック" pitchFamily="-65" charset="-128"/>
              <a:cs typeface="Palatino"/>
            </a:endParaRPr>
          </a:p>
        </p:txBody>
      </p:sp>
    </p:spTree>
    <p:extLst>
      <p:ext uri="{BB962C8B-B14F-4D97-AF65-F5344CB8AC3E}">
        <p14:creationId xmlns:p14="http://schemas.microsoft.com/office/powerpoint/2010/main" val="19475579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72231" cy="7000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2209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1" y="299802"/>
            <a:ext cx="5246557" cy="4462760"/>
          </a:xfrm>
          <a:prstGeom prst="rect">
            <a:avLst/>
          </a:prstGeom>
          <a:noFill/>
        </p:spPr>
        <p:txBody>
          <a:bodyPr wrap="square" rtlCol="0">
            <a:spAutoFit/>
          </a:bodyPr>
          <a:lstStyle/>
          <a:p>
            <a:r>
              <a:rPr lang="en-US" sz="2800" dirty="0"/>
              <a:t>#!/</a:t>
            </a:r>
            <a:r>
              <a:rPr lang="en-US" sz="2800" dirty="0" err="1"/>
              <a:t>usr</a:t>
            </a:r>
            <a:r>
              <a:rPr lang="en-US" sz="2800" dirty="0"/>
              <a:t>/bin/</a:t>
            </a:r>
            <a:r>
              <a:rPr lang="en-US" sz="2800" dirty="0" err="1"/>
              <a:t>env</a:t>
            </a:r>
            <a:r>
              <a:rPr lang="en-US" sz="2800" dirty="0"/>
              <a:t> python</a:t>
            </a:r>
          </a:p>
          <a:p>
            <a:r>
              <a:rPr lang="en-US" sz="2800" dirty="0"/>
              <a:t>import re</a:t>
            </a:r>
          </a:p>
          <a:p>
            <a:r>
              <a:rPr lang="en-US" sz="2800" dirty="0"/>
              <a:t>import sys</a:t>
            </a:r>
          </a:p>
          <a:p>
            <a:r>
              <a:rPr lang="en-US" sz="2800" dirty="0"/>
              <a:t>for line in </a:t>
            </a:r>
            <a:r>
              <a:rPr lang="en-US" sz="2800" dirty="0" err="1"/>
              <a:t>sys.stdin</a:t>
            </a:r>
            <a:r>
              <a:rPr lang="en-US" sz="2800" dirty="0"/>
              <a:t>:</a:t>
            </a:r>
          </a:p>
          <a:p>
            <a:r>
              <a:rPr lang="en-US" sz="2800" dirty="0" err="1"/>
              <a:t>val</a:t>
            </a:r>
            <a:r>
              <a:rPr lang="en-US" sz="2800" dirty="0"/>
              <a:t> = </a:t>
            </a:r>
            <a:r>
              <a:rPr lang="en-US" sz="2800" dirty="0" err="1"/>
              <a:t>line.strip</a:t>
            </a:r>
            <a:r>
              <a:rPr lang="en-US" sz="2800" dirty="0"/>
              <a:t>()</a:t>
            </a:r>
          </a:p>
          <a:p>
            <a:r>
              <a:rPr lang="en-US" sz="2800" dirty="0"/>
              <a:t>(year, temp, q) = (</a:t>
            </a:r>
            <a:r>
              <a:rPr lang="en-US" sz="2800" dirty="0" err="1"/>
              <a:t>val</a:t>
            </a:r>
            <a:r>
              <a:rPr lang="en-US" sz="2800" dirty="0"/>
              <a:t>[15:19], </a:t>
            </a:r>
            <a:r>
              <a:rPr lang="en-US" sz="2800" dirty="0" err="1"/>
              <a:t>val</a:t>
            </a:r>
            <a:r>
              <a:rPr lang="en-US" sz="2800" dirty="0"/>
              <a:t>[87:92], </a:t>
            </a:r>
            <a:r>
              <a:rPr lang="en-US" sz="2800" dirty="0" err="1"/>
              <a:t>val</a:t>
            </a:r>
            <a:r>
              <a:rPr lang="en-US" sz="2800" dirty="0"/>
              <a:t>[92:93])</a:t>
            </a:r>
          </a:p>
          <a:p>
            <a:r>
              <a:rPr lang="en-US" sz="2800" dirty="0"/>
              <a:t>if (temp != "+9999" and </a:t>
            </a:r>
            <a:r>
              <a:rPr lang="en-US" sz="2800" dirty="0" err="1"/>
              <a:t>re.match</a:t>
            </a:r>
            <a:r>
              <a:rPr lang="en-US" sz="2800" dirty="0"/>
              <a:t>("[01459]", q)):</a:t>
            </a:r>
          </a:p>
          <a:p>
            <a:r>
              <a:rPr lang="en-US" sz="2800" dirty="0"/>
              <a:t>print "%</a:t>
            </a:r>
            <a:r>
              <a:rPr lang="en-US" sz="2800" dirty="0" err="1"/>
              <a:t>st%s</a:t>
            </a:r>
            <a:r>
              <a:rPr lang="en-US" sz="2800" dirty="0"/>
              <a:t>" % (year, temp</a:t>
            </a:r>
            <a:r>
              <a:rPr lang="en-US" sz="3200" dirty="0"/>
              <a:t>)</a:t>
            </a:r>
          </a:p>
        </p:txBody>
      </p:sp>
      <p:sp>
        <p:nvSpPr>
          <p:cNvPr id="5" name="TextBox 4"/>
          <p:cNvSpPr txBox="1"/>
          <p:nvPr/>
        </p:nvSpPr>
        <p:spPr>
          <a:xfrm>
            <a:off x="5531370" y="0"/>
            <a:ext cx="4976735" cy="4893647"/>
          </a:xfrm>
          <a:prstGeom prst="rect">
            <a:avLst/>
          </a:prstGeom>
          <a:noFill/>
        </p:spPr>
        <p:txBody>
          <a:bodyPr wrap="square" rtlCol="0">
            <a:spAutoFit/>
          </a:bodyPr>
          <a:lstStyle/>
          <a:p>
            <a:r>
              <a:rPr lang="en-US" sz="2400" dirty="0"/>
              <a:t>#!/</a:t>
            </a:r>
            <a:r>
              <a:rPr lang="en-US" sz="2400" dirty="0" err="1"/>
              <a:t>usr</a:t>
            </a:r>
            <a:r>
              <a:rPr lang="en-US" sz="2400" dirty="0"/>
              <a:t>/bin/</a:t>
            </a:r>
            <a:r>
              <a:rPr lang="en-US" sz="2400" dirty="0" err="1"/>
              <a:t>env</a:t>
            </a:r>
            <a:r>
              <a:rPr lang="en-US" sz="2400" dirty="0"/>
              <a:t> python</a:t>
            </a:r>
          </a:p>
          <a:p>
            <a:r>
              <a:rPr lang="en-US" sz="2400" dirty="0"/>
              <a:t>import sys</a:t>
            </a:r>
          </a:p>
          <a:p>
            <a:r>
              <a:rPr lang="en-US" sz="2400" dirty="0"/>
              <a:t>(</a:t>
            </a:r>
            <a:r>
              <a:rPr lang="en-US" sz="2400" dirty="0" err="1"/>
              <a:t>last_key</a:t>
            </a:r>
            <a:r>
              <a:rPr lang="en-US" sz="2400" dirty="0"/>
              <a:t>, </a:t>
            </a:r>
            <a:r>
              <a:rPr lang="en-US" sz="2400" dirty="0" err="1"/>
              <a:t>max_val</a:t>
            </a:r>
            <a:r>
              <a:rPr lang="en-US" sz="2400" dirty="0"/>
              <a:t>) = (None, 0)</a:t>
            </a:r>
          </a:p>
          <a:p>
            <a:r>
              <a:rPr lang="en-US" sz="2400" dirty="0"/>
              <a:t>for line in </a:t>
            </a:r>
            <a:r>
              <a:rPr lang="en-US" sz="2400" dirty="0" err="1"/>
              <a:t>sys.stdin</a:t>
            </a:r>
            <a:r>
              <a:rPr lang="en-US" sz="2400" dirty="0"/>
              <a:t>:</a:t>
            </a:r>
          </a:p>
          <a:p>
            <a:r>
              <a:rPr lang="en-US" sz="2400" dirty="0"/>
              <a:t>(key, </a:t>
            </a:r>
            <a:r>
              <a:rPr lang="en-US" sz="2400" dirty="0" err="1"/>
              <a:t>val</a:t>
            </a:r>
            <a:r>
              <a:rPr lang="en-US" sz="2400" dirty="0"/>
              <a:t>) = </a:t>
            </a:r>
            <a:r>
              <a:rPr lang="en-US" sz="2400" dirty="0" err="1"/>
              <a:t>line.strip</a:t>
            </a:r>
            <a:r>
              <a:rPr lang="en-US" sz="2400" dirty="0"/>
              <a:t>().split("t")</a:t>
            </a:r>
          </a:p>
          <a:p>
            <a:r>
              <a:rPr lang="en-US" sz="2400" dirty="0"/>
              <a:t>if </a:t>
            </a:r>
            <a:r>
              <a:rPr lang="en-US" sz="2400" dirty="0" err="1"/>
              <a:t>last_key</a:t>
            </a:r>
            <a:r>
              <a:rPr lang="en-US" sz="2400" dirty="0"/>
              <a:t> and </a:t>
            </a:r>
            <a:r>
              <a:rPr lang="en-US" sz="2400" dirty="0" err="1"/>
              <a:t>last_key</a:t>
            </a:r>
            <a:r>
              <a:rPr lang="en-US" sz="2400" dirty="0"/>
              <a:t> != key:</a:t>
            </a:r>
          </a:p>
          <a:p>
            <a:r>
              <a:rPr lang="en-US" sz="2400" dirty="0"/>
              <a:t>print "%</a:t>
            </a:r>
            <a:r>
              <a:rPr lang="en-US" sz="2400" dirty="0" err="1"/>
              <a:t>st%s</a:t>
            </a:r>
            <a:r>
              <a:rPr lang="en-US" sz="2400" dirty="0"/>
              <a:t>" % (</a:t>
            </a:r>
            <a:r>
              <a:rPr lang="en-US" sz="2400" dirty="0" err="1"/>
              <a:t>last_key</a:t>
            </a:r>
            <a:r>
              <a:rPr lang="en-US" sz="2400" dirty="0"/>
              <a:t>, </a:t>
            </a:r>
            <a:r>
              <a:rPr lang="en-US" sz="2400" dirty="0" err="1"/>
              <a:t>max_val</a:t>
            </a:r>
            <a:r>
              <a:rPr lang="en-US" sz="2400" dirty="0"/>
              <a:t>)</a:t>
            </a:r>
          </a:p>
          <a:p>
            <a:r>
              <a:rPr lang="en-US" sz="2400" dirty="0"/>
              <a:t>(</a:t>
            </a:r>
            <a:r>
              <a:rPr lang="en-US" sz="2400" dirty="0" err="1"/>
              <a:t>last_key</a:t>
            </a:r>
            <a:r>
              <a:rPr lang="en-US" sz="2400" dirty="0"/>
              <a:t>, </a:t>
            </a:r>
            <a:r>
              <a:rPr lang="en-US" sz="2400" dirty="0" err="1"/>
              <a:t>max_val</a:t>
            </a:r>
            <a:r>
              <a:rPr lang="en-US" sz="2400" dirty="0"/>
              <a:t>) = (key, </a:t>
            </a:r>
            <a:r>
              <a:rPr lang="en-US" sz="2400" dirty="0" err="1"/>
              <a:t>int</a:t>
            </a:r>
            <a:r>
              <a:rPr lang="en-US" sz="2400" dirty="0"/>
              <a:t>(</a:t>
            </a:r>
            <a:r>
              <a:rPr lang="en-US" sz="2400" dirty="0" err="1"/>
              <a:t>val</a:t>
            </a:r>
            <a:r>
              <a:rPr lang="en-US" sz="2400" dirty="0"/>
              <a:t>))</a:t>
            </a:r>
          </a:p>
          <a:p>
            <a:r>
              <a:rPr lang="en-US" sz="2400" dirty="0"/>
              <a:t>else:</a:t>
            </a:r>
          </a:p>
          <a:p>
            <a:r>
              <a:rPr lang="en-US" sz="2400" dirty="0"/>
              <a:t>(</a:t>
            </a:r>
            <a:r>
              <a:rPr lang="en-US" sz="2400" dirty="0" err="1"/>
              <a:t>last_key</a:t>
            </a:r>
            <a:r>
              <a:rPr lang="en-US" sz="2400" dirty="0"/>
              <a:t>, </a:t>
            </a:r>
            <a:r>
              <a:rPr lang="en-US" sz="2400" dirty="0" err="1"/>
              <a:t>max_val</a:t>
            </a:r>
            <a:r>
              <a:rPr lang="en-US" sz="2400" dirty="0"/>
              <a:t>) = (key, max(</a:t>
            </a:r>
            <a:r>
              <a:rPr lang="en-US" sz="2400" dirty="0" err="1"/>
              <a:t>max_val</a:t>
            </a:r>
            <a:r>
              <a:rPr lang="en-US" sz="2400" dirty="0"/>
              <a:t>, </a:t>
            </a:r>
            <a:r>
              <a:rPr lang="en-US" sz="2400" dirty="0" err="1"/>
              <a:t>int</a:t>
            </a:r>
            <a:r>
              <a:rPr lang="en-US" sz="2400" dirty="0"/>
              <a:t>(</a:t>
            </a:r>
            <a:r>
              <a:rPr lang="en-US" sz="2400" dirty="0" err="1"/>
              <a:t>val</a:t>
            </a:r>
            <a:r>
              <a:rPr lang="en-US" sz="2400" dirty="0"/>
              <a:t>)))</a:t>
            </a:r>
          </a:p>
          <a:p>
            <a:r>
              <a:rPr lang="en-US" sz="2400" dirty="0"/>
              <a:t>if </a:t>
            </a:r>
            <a:r>
              <a:rPr lang="en-US" sz="2400" dirty="0" err="1"/>
              <a:t>last_key</a:t>
            </a:r>
            <a:r>
              <a:rPr lang="en-US" sz="2400" dirty="0"/>
              <a:t>:</a:t>
            </a:r>
          </a:p>
          <a:p>
            <a:r>
              <a:rPr lang="en-US" sz="2400" dirty="0"/>
              <a:t>print "%</a:t>
            </a:r>
            <a:r>
              <a:rPr lang="en-US" sz="2400" dirty="0" err="1"/>
              <a:t>st%s</a:t>
            </a:r>
            <a:r>
              <a:rPr lang="en-US" sz="2400" dirty="0"/>
              <a:t>" % (</a:t>
            </a:r>
            <a:r>
              <a:rPr lang="en-US" sz="2400" dirty="0" err="1"/>
              <a:t>last_key</a:t>
            </a:r>
            <a:r>
              <a:rPr lang="en-US" sz="2400" dirty="0"/>
              <a:t>, </a:t>
            </a:r>
            <a:r>
              <a:rPr lang="en-US" sz="2400" dirty="0" err="1"/>
              <a:t>max_val</a:t>
            </a:r>
            <a:r>
              <a:rPr lang="en-US" sz="2400" dirty="0"/>
              <a:t>)</a:t>
            </a:r>
          </a:p>
        </p:txBody>
      </p:sp>
    </p:spTree>
    <p:extLst>
      <p:ext uri="{BB962C8B-B14F-4D97-AF65-F5344CB8AC3E}">
        <p14:creationId xmlns:p14="http://schemas.microsoft.com/office/powerpoint/2010/main" val="907275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58" y="57149"/>
            <a:ext cx="8014608" cy="4260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284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85708" cy="581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48678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MR UNIT Test</a:t>
            </a:r>
            <a:endParaRPr lang="en-US" b="1" dirty="0"/>
          </a:p>
        </p:txBody>
      </p:sp>
      <p:sp>
        <p:nvSpPr>
          <p:cNvPr id="3" name="Content Placeholder 2"/>
          <p:cNvSpPr>
            <a:spLocks noGrp="1"/>
          </p:cNvSpPr>
          <p:nvPr>
            <p:ph idx="1"/>
          </p:nvPr>
        </p:nvSpPr>
        <p:spPr/>
        <p:txBody>
          <a:bodyPr>
            <a:normAutofit/>
          </a:bodyPr>
          <a:lstStyle/>
          <a:p>
            <a:pPr fontAlgn="base"/>
            <a:r>
              <a:rPr lang="en-US" dirty="0"/>
              <a:t>Create a new Java project in Eclipse then add JUnit Library.</a:t>
            </a:r>
          </a:p>
          <a:p>
            <a:pPr fontAlgn="base"/>
            <a:r>
              <a:rPr lang="en-US" dirty="0"/>
              <a:t>Add external Jars which are required to run Junit test </a:t>
            </a:r>
            <a:r>
              <a:rPr lang="en-US" dirty="0" smtClean="0"/>
              <a:t>case</a:t>
            </a:r>
          </a:p>
          <a:p>
            <a:pPr fontAlgn="base"/>
            <a:r>
              <a:rPr lang="en-US" dirty="0"/>
              <a:t>mrunit-x.x.x-incubating-hadoop1.jar instead of mrunit-x.x.x-incubating-hadoop2.jar</a:t>
            </a:r>
          </a:p>
          <a:p>
            <a:pPr fontAlgn="base"/>
            <a:r>
              <a:rPr lang="en-US" dirty="0" smtClean="0"/>
              <a:t>In </a:t>
            </a:r>
            <a:r>
              <a:rPr lang="en-US" dirty="0"/>
              <a:t>Addition we need to also add wordcount.jar ( The classes from wordcount.jar  will be used in JUnit test case</a:t>
            </a:r>
            <a:r>
              <a:rPr lang="en-US" dirty="0" smtClean="0"/>
              <a:t>)</a:t>
            </a:r>
          </a:p>
          <a:p>
            <a:pPr marL="0" indent="0">
              <a:buNone/>
            </a:pPr>
            <a:r>
              <a:rPr lang="en-US" dirty="0"/>
              <a:t/>
            </a:r>
            <a:br>
              <a:rPr lang="en-US" dirty="0"/>
            </a:br>
            <a:endParaRPr lang="en-US" dirty="0"/>
          </a:p>
        </p:txBody>
      </p:sp>
    </p:spTree>
    <p:extLst>
      <p:ext uri="{BB962C8B-B14F-4D97-AF65-F5344CB8AC3E}">
        <p14:creationId xmlns:p14="http://schemas.microsoft.com/office/powerpoint/2010/main" val="1413995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7" y="643944"/>
            <a:ext cx="5676824" cy="425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057" y="643942"/>
            <a:ext cx="7076943" cy="360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356833" y="4984124"/>
            <a:ext cx="875964" cy="73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8" name="Oval 7"/>
          <p:cNvSpPr/>
          <p:nvPr/>
        </p:nvSpPr>
        <p:spPr>
          <a:xfrm>
            <a:off x="8639577" y="3882980"/>
            <a:ext cx="875964" cy="73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US" dirty="0"/>
          </a:p>
        </p:txBody>
      </p:sp>
    </p:spTree>
    <p:extLst>
      <p:ext uri="{BB962C8B-B14F-4D97-AF65-F5344CB8AC3E}">
        <p14:creationId xmlns:p14="http://schemas.microsoft.com/office/powerpoint/2010/main" val="125116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187" y="0"/>
            <a:ext cx="10352400" cy="288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86" y="3204224"/>
            <a:ext cx="9360727" cy="2775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6027312" y="2305318"/>
            <a:ext cx="875964" cy="73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7" name="Oval 6"/>
          <p:cNvSpPr/>
          <p:nvPr/>
        </p:nvSpPr>
        <p:spPr>
          <a:xfrm>
            <a:off x="5947992" y="5510011"/>
            <a:ext cx="875964" cy="73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Tree>
    <p:extLst>
      <p:ext uri="{BB962C8B-B14F-4D97-AF65-F5344CB8AC3E}">
        <p14:creationId xmlns:p14="http://schemas.microsoft.com/office/powerpoint/2010/main" val="3019577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926"/>
            <a:ext cx="9946370" cy="242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6027312" y="1854553"/>
            <a:ext cx="875964" cy="73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Tree>
    <p:extLst>
      <p:ext uri="{BB962C8B-B14F-4D97-AF65-F5344CB8AC3E}">
        <p14:creationId xmlns:p14="http://schemas.microsoft.com/office/powerpoint/2010/main" val="3193915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Packaging</a:t>
            </a:r>
            <a:endParaRPr lang="en-US" dirty="0"/>
          </a:p>
        </p:txBody>
      </p:sp>
      <p:sp>
        <p:nvSpPr>
          <p:cNvPr id="3" name="Content Placeholder 2"/>
          <p:cNvSpPr>
            <a:spLocks noGrp="1"/>
          </p:cNvSpPr>
          <p:nvPr>
            <p:ph idx="1"/>
          </p:nvPr>
        </p:nvSpPr>
        <p:spPr/>
        <p:txBody>
          <a:bodyPr/>
          <a:lstStyle/>
          <a:p>
            <a:r>
              <a:rPr lang="en-US" dirty="0"/>
              <a:t>we do need to package the program as a JAR file to send to the </a:t>
            </a:r>
            <a:r>
              <a:rPr lang="en-US" dirty="0" smtClean="0"/>
              <a:t>cluster</a:t>
            </a:r>
          </a:p>
          <a:p>
            <a:r>
              <a:rPr lang="en-US" dirty="0"/>
              <a:t>using </a:t>
            </a:r>
            <a:r>
              <a:rPr lang="en-US" dirty="0" smtClean="0"/>
              <a:t>Ant</a:t>
            </a:r>
          </a:p>
          <a:p>
            <a:r>
              <a:rPr lang="en-US" dirty="0"/>
              <a:t>&lt;jar </a:t>
            </a:r>
            <a:r>
              <a:rPr lang="en-US" dirty="0" err="1"/>
              <a:t>destfile</a:t>
            </a:r>
            <a:r>
              <a:rPr lang="en-US" dirty="0"/>
              <a:t>="job.jar" </a:t>
            </a:r>
            <a:r>
              <a:rPr lang="en-US" dirty="0" err="1"/>
              <a:t>basedir</a:t>
            </a:r>
            <a:r>
              <a:rPr lang="en-US" dirty="0"/>
              <a:t>="${</a:t>
            </a:r>
            <a:r>
              <a:rPr lang="en-US" dirty="0" err="1"/>
              <a:t>classes.dir</a:t>
            </a:r>
            <a:r>
              <a:rPr lang="en-US" dirty="0"/>
              <a:t>}"/&gt; </a:t>
            </a:r>
            <a:endParaRPr lang="en-US" dirty="0" smtClean="0"/>
          </a:p>
          <a:p>
            <a:endParaRPr lang="en-US" dirty="0"/>
          </a:p>
        </p:txBody>
      </p:sp>
      <p:sp>
        <p:nvSpPr>
          <p:cNvPr id="5" name="TextBox 4"/>
          <p:cNvSpPr txBox="1"/>
          <p:nvPr/>
        </p:nvSpPr>
        <p:spPr>
          <a:xfrm>
            <a:off x="7920508" y="2588653"/>
            <a:ext cx="3850783" cy="3416320"/>
          </a:xfrm>
          <a:prstGeom prst="rect">
            <a:avLst/>
          </a:prstGeom>
          <a:noFill/>
        </p:spPr>
        <p:txBody>
          <a:bodyPr wrap="square" rtlCol="0">
            <a:spAutoFit/>
          </a:bodyPr>
          <a:lstStyle/>
          <a:p>
            <a:r>
              <a:rPr lang="en-US" b="1" dirty="0"/>
              <a:t>If you have a single job per JAR, then you can specify the main class to run in the JAR file’s manifest. If the main class is not in the manifest, then it must be specified on the command line </a:t>
            </a:r>
            <a:r>
              <a:rPr lang="en-US" b="1" dirty="0" smtClean="0"/>
              <a:t>(Also</a:t>
            </a:r>
            <a:r>
              <a:rPr lang="en-US" b="1" dirty="0"/>
              <a:t>, any dependent JAR files should be packaged in a lib subdirectory in the JAR file. (This is analogous to a Java Web application archive, or WAR file, except in that case the JAR files go in a WEB-INF/lib </a:t>
            </a:r>
            <a:r>
              <a:rPr lang="en-US" b="1" dirty="0" smtClean="0"/>
              <a:t>subdirectory in </a:t>
            </a:r>
            <a:r>
              <a:rPr lang="en-US" b="1" dirty="0"/>
              <a:t>the WAR file.)</a:t>
            </a:r>
            <a:endParaRPr lang="en-US" b="1" dirty="0"/>
          </a:p>
        </p:txBody>
      </p:sp>
    </p:spTree>
    <p:extLst>
      <p:ext uri="{BB962C8B-B14F-4D97-AF65-F5344CB8AC3E}">
        <p14:creationId xmlns:p14="http://schemas.microsoft.com/office/powerpoint/2010/main" val="108501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20" y="142874"/>
            <a:ext cx="7384152" cy="556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787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Launching a Job</a:t>
            </a:r>
            <a:endParaRPr lang="en-US" dirty="0"/>
          </a:p>
        </p:txBody>
      </p:sp>
      <p:sp>
        <p:nvSpPr>
          <p:cNvPr id="3" name="Content Placeholder 2"/>
          <p:cNvSpPr>
            <a:spLocks noGrp="1"/>
          </p:cNvSpPr>
          <p:nvPr>
            <p:ph idx="1"/>
          </p:nvPr>
        </p:nvSpPr>
        <p:spPr/>
        <p:txBody>
          <a:bodyPr/>
          <a:lstStyle/>
          <a:p>
            <a:r>
              <a:rPr lang="en-US" dirty="0"/>
              <a:t>To launch the job, we need to run the driver, specifying the cluster that we want to run the job on with the -conf option </a:t>
            </a:r>
            <a:endParaRPr lang="en-US" dirty="0" smtClean="0"/>
          </a:p>
          <a:p>
            <a:pPr marL="0" indent="0">
              <a:buNone/>
            </a:pPr>
            <a:endParaRPr lang="en-US" dirty="0" smtClean="0"/>
          </a:p>
          <a:p>
            <a:r>
              <a:rPr lang="en-US" dirty="0"/>
              <a:t> % hadoop jar job.jar v3.MaxTemperatureDriver -conf </a:t>
            </a:r>
            <a:r>
              <a:rPr lang="en-US" dirty="0" smtClean="0"/>
              <a:t>        conf/hadoop-cluster.xml        </a:t>
            </a:r>
            <a:r>
              <a:rPr lang="en-US" dirty="0"/>
              <a:t>input/</a:t>
            </a:r>
            <a:r>
              <a:rPr lang="en-US" dirty="0" err="1"/>
              <a:t>ncdc</a:t>
            </a:r>
            <a:r>
              <a:rPr lang="en-US" dirty="0"/>
              <a:t>/all </a:t>
            </a:r>
            <a:r>
              <a:rPr lang="en-US" dirty="0" smtClean="0"/>
              <a:t>          max-temp </a:t>
            </a:r>
          </a:p>
          <a:p>
            <a:endParaRPr lang="en-US" dirty="0"/>
          </a:p>
          <a:p>
            <a:r>
              <a:rPr lang="en-US" dirty="0"/>
              <a:t>The </a:t>
            </a:r>
            <a:r>
              <a:rPr lang="en-US" dirty="0" err="1"/>
              <a:t>runJob</a:t>
            </a:r>
            <a:r>
              <a:rPr lang="en-US" dirty="0"/>
              <a:t>() method on </a:t>
            </a:r>
            <a:r>
              <a:rPr lang="en-US" dirty="0" err="1"/>
              <a:t>JobClient</a:t>
            </a:r>
            <a:r>
              <a:rPr lang="en-US" dirty="0"/>
              <a:t> launches the job and polls for progress, writing a line summarizing the map and </a:t>
            </a:r>
            <a:r>
              <a:rPr lang="en-US" dirty="0" err="1"/>
              <a:t>reduce’s</a:t>
            </a:r>
            <a:r>
              <a:rPr lang="en-US" dirty="0"/>
              <a:t> </a:t>
            </a:r>
            <a:r>
              <a:rPr lang="en-US" dirty="0" smtClean="0"/>
              <a:t>progress</a:t>
            </a:r>
            <a:endParaRPr lang="en-US" dirty="0"/>
          </a:p>
        </p:txBody>
      </p:sp>
    </p:spTree>
    <p:extLst>
      <p:ext uri="{BB962C8B-B14F-4D97-AF65-F5344CB8AC3E}">
        <p14:creationId xmlns:p14="http://schemas.microsoft.com/office/powerpoint/2010/main" val="1338522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The </a:t>
            </a:r>
            <a:r>
              <a:rPr lang="en-US" b="1" i="1" dirty="0" err="1"/>
              <a:t>MapReduce</a:t>
            </a:r>
            <a:r>
              <a:rPr lang="en-US" b="1" i="1" dirty="0"/>
              <a:t> Web UI</a:t>
            </a:r>
            <a:endParaRPr lang="en-US" dirty="0"/>
          </a:p>
        </p:txBody>
      </p:sp>
      <p:sp>
        <p:nvSpPr>
          <p:cNvPr id="3" name="Content Placeholder 2"/>
          <p:cNvSpPr>
            <a:spLocks noGrp="1"/>
          </p:cNvSpPr>
          <p:nvPr>
            <p:ph idx="1"/>
          </p:nvPr>
        </p:nvSpPr>
        <p:spPr/>
        <p:txBody>
          <a:bodyPr/>
          <a:lstStyle/>
          <a:p>
            <a:r>
              <a:rPr lang="en-US" dirty="0"/>
              <a:t>Hadoop comes with a web UI for viewing information about your jobs. It is useful for following a job’s progress while it is running, as well as finding job statistics and logs after the job has completed.</a:t>
            </a:r>
            <a:endParaRPr lang="en-US" dirty="0"/>
          </a:p>
        </p:txBody>
      </p:sp>
    </p:spTree>
    <p:extLst>
      <p:ext uri="{BB962C8B-B14F-4D97-AF65-F5344CB8AC3E}">
        <p14:creationId xmlns:p14="http://schemas.microsoft.com/office/powerpoint/2010/main" val="1926026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121539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784201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pic>
        <p:nvPicPr>
          <p:cNvPr id="5" name="Picture 4"/>
          <p:cNvPicPr>
            <a:picLocks noChangeAspect="1"/>
          </p:cNvPicPr>
          <p:nvPr/>
        </p:nvPicPr>
        <p:blipFill>
          <a:blip r:embed="rId3"/>
          <a:stretch>
            <a:fillRect/>
          </a:stretch>
        </p:blipFill>
        <p:spPr>
          <a:xfrm>
            <a:off x="152400" y="154073"/>
            <a:ext cx="12192000" cy="6854653"/>
          </a:xfrm>
          <a:prstGeom prst="rect">
            <a:avLst/>
          </a:prstGeom>
        </p:spPr>
      </p:pic>
    </p:spTree>
    <p:extLst>
      <p:ext uri="{BB962C8B-B14F-4D97-AF65-F5344CB8AC3E}">
        <p14:creationId xmlns:p14="http://schemas.microsoft.com/office/powerpoint/2010/main" val="22870198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0"/>
            <a:ext cx="110528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89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103370" cy="7573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34018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10515600" cy="5249732"/>
          </a:xfrm>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7914807" cy="766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77100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279" y="-144541"/>
            <a:ext cx="10515600" cy="1325563"/>
          </a:xfrm>
        </p:spPr>
        <p:txBody>
          <a:bodyPr/>
          <a:lstStyle/>
          <a:p>
            <a:pPr algn="ct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The whole data flow with a single reduce ta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1257613" cy="68928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84629" y="914400"/>
            <a:ext cx="2533338" cy="646331"/>
          </a:xfrm>
          <a:prstGeom prst="rect">
            <a:avLst/>
          </a:prstGeom>
          <a:solidFill>
            <a:schemeClr val="bg1"/>
          </a:solidFill>
        </p:spPr>
        <p:txBody>
          <a:bodyPr wrap="square" rtlCol="0">
            <a:spAutoFit/>
          </a:bodyPr>
          <a:lstStyle/>
          <a:p>
            <a:r>
              <a:rPr lang="en-US" b="1" dirty="0" smtClean="0"/>
              <a:t>Fig: Data flow in single reduce tasks</a:t>
            </a:r>
            <a:endParaRPr lang="en-US" b="1" dirty="0"/>
          </a:p>
        </p:txBody>
      </p:sp>
      <p:sp>
        <p:nvSpPr>
          <p:cNvPr id="5" name="Rectangle 4"/>
          <p:cNvSpPr/>
          <p:nvPr/>
        </p:nvSpPr>
        <p:spPr>
          <a:xfrm>
            <a:off x="10394015" y="274208"/>
            <a:ext cx="1237518" cy="369332"/>
          </a:xfrm>
          <a:prstGeom prst="rect">
            <a:avLst/>
          </a:prstGeom>
        </p:spPr>
        <p:txBody>
          <a:bodyPr wrap="none">
            <a:spAutoFit/>
          </a:bodyPr>
          <a:lstStyle/>
          <a:p>
            <a:r>
              <a:rPr lang="en-US" dirty="0"/>
              <a:t>Scaling Out</a:t>
            </a:r>
          </a:p>
        </p:txBody>
      </p:sp>
      <p:sp>
        <p:nvSpPr>
          <p:cNvPr id="6" name="TextBox 5"/>
          <p:cNvSpPr txBox="1"/>
          <p:nvPr/>
        </p:nvSpPr>
        <p:spPr>
          <a:xfrm>
            <a:off x="4287187" y="104931"/>
            <a:ext cx="3192905" cy="707886"/>
          </a:xfrm>
          <a:prstGeom prst="rect">
            <a:avLst/>
          </a:prstGeom>
          <a:noFill/>
        </p:spPr>
        <p:txBody>
          <a:bodyPr wrap="square" rtlCol="0">
            <a:spAutoFit/>
          </a:bodyPr>
          <a:lstStyle/>
          <a:p>
            <a:r>
              <a:rPr lang="en-US" sz="4000" dirty="0"/>
              <a:t>Scaling Out</a:t>
            </a:r>
          </a:p>
        </p:txBody>
      </p:sp>
    </p:spTree>
    <p:extLst>
      <p:ext uri="{BB962C8B-B14F-4D97-AF65-F5344CB8AC3E}">
        <p14:creationId xmlns:p14="http://schemas.microsoft.com/office/powerpoint/2010/main" val="465502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2050" name="Picture 2" descr="The whole data flow with a single reduce ta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97"/>
            <a:ext cx="11701517" cy="64284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75965" y="621056"/>
            <a:ext cx="3473708" cy="369332"/>
          </a:xfrm>
          <a:prstGeom prst="rect">
            <a:avLst/>
          </a:prstGeom>
        </p:spPr>
        <p:txBody>
          <a:bodyPr wrap="none">
            <a:spAutoFit/>
          </a:bodyPr>
          <a:lstStyle/>
          <a:p>
            <a:r>
              <a:rPr lang="en-US" b="1" dirty="0"/>
              <a:t>Fig: Data flow in </a:t>
            </a:r>
            <a:r>
              <a:rPr lang="en-US" b="1" dirty="0" err="1" smtClean="0"/>
              <a:t>mult</a:t>
            </a:r>
            <a:r>
              <a:rPr lang="en-US" b="1" dirty="0" smtClean="0"/>
              <a:t> </a:t>
            </a:r>
            <a:r>
              <a:rPr lang="en-US" b="1" dirty="0"/>
              <a:t>reduce tasks</a:t>
            </a:r>
          </a:p>
        </p:txBody>
      </p:sp>
    </p:spTree>
    <p:extLst>
      <p:ext uri="{BB962C8B-B14F-4D97-AF65-F5344CB8AC3E}">
        <p14:creationId xmlns:p14="http://schemas.microsoft.com/office/powerpoint/2010/main" val="13371388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1981200" y="274639"/>
            <a:ext cx="8229600" cy="922337"/>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t>Combiner</a:t>
            </a:r>
          </a:p>
        </p:txBody>
      </p:sp>
      <p:sp>
        <p:nvSpPr>
          <p:cNvPr id="7170" name="Rectangle 2"/>
          <p:cNvSpPr>
            <a:spLocks noGrp="1" noChangeArrowheads="1"/>
          </p:cNvSpPr>
          <p:nvPr>
            <p:ph type="body" idx="1"/>
          </p:nvPr>
        </p:nvSpPr>
        <p:spPr>
          <a:xfrm>
            <a:off x="1981200" y="1412875"/>
            <a:ext cx="8229600" cy="4713288"/>
          </a:xfrm>
          <a:ln/>
        </p:spPr>
        <p:txBody>
          <a:bodyPr/>
          <a:lstStyle/>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t>Reduce the amount of intermediate data before sending them to reducers.</a:t>
            </a:r>
          </a:p>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t>Pre-aggregation</a:t>
            </a:r>
          </a:p>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t>The interface is exactly the same as reducer. </a:t>
            </a:r>
          </a:p>
          <a:p>
            <a:pPr marL="341313" indent="-341313">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a:p>
          <a:p>
            <a:pPr marL="341313" indent="-341313">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a:p>
          <a:p>
            <a:pPr marL="741363" lvl="1" indent="-284163">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a:p>
        </p:txBody>
      </p:sp>
    </p:spTree>
    <p:extLst>
      <p:ext uri="{BB962C8B-B14F-4D97-AF65-F5344CB8AC3E}">
        <p14:creationId xmlns:p14="http://schemas.microsoft.com/office/powerpoint/2010/main" val="1014554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1165</TotalTime>
  <Words>853</Words>
  <Application>Microsoft Office PowerPoint</Application>
  <PresentationFormat>Custom</PresentationFormat>
  <Paragraphs>158</Paragraphs>
  <Slides>34</Slides>
  <Notes>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UNIT II </vt:lpstr>
      <vt:lpstr>Weather dataset sample</vt:lpstr>
      <vt:lpstr>PowerPoint Presentation</vt:lpstr>
      <vt:lpstr>PowerPoint Presentation</vt:lpstr>
      <vt:lpstr>PowerPoint Presentation</vt:lpstr>
      <vt:lpstr>PowerPoint Presentation</vt:lpstr>
      <vt:lpstr>PowerPoint Presentation</vt:lpstr>
      <vt:lpstr>PowerPoint Presentation</vt:lpstr>
      <vt:lpstr>Combiner</vt:lpstr>
      <vt:lpstr>PowerPoint Presentation</vt:lpstr>
      <vt:lpstr>PowerPoint Presentation</vt:lpstr>
      <vt:lpstr>PowerPoint Presentation</vt:lpstr>
      <vt:lpstr>PowerPoint Presentation</vt:lpstr>
      <vt:lpstr>Partitioner</vt:lpstr>
      <vt:lpstr>Partitioner</vt:lpstr>
      <vt:lpstr>Partitioner</vt:lpstr>
      <vt:lpstr>Partitioner</vt:lpstr>
      <vt:lpstr>Hadoop streaming</vt:lpstr>
      <vt:lpstr>Imp:</vt:lpstr>
      <vt:lpstr>Word Count in Python with Hadoop Streaming</vt:lpstr>
      <vt:lpstr>PowerPoint Presentation</vt:lpstr>
      <vt:lpstr>PowerPoint Presentation</vt:lpstr>
      <vt:lpstr>PowerPoint Presentation</vt:lpstr>
      <vt:lpstr>PowerPoint Presentation</vt:lpstr>
      <vt:lpstr>MR UNIT Test</vt:lpstr>
      <vt:lpstr>PowerPoint Presentation</vt:lpstr>
      <vt:lpstr>PowerPoint Presentation</vt:lpstr>
      <vt:lpstr>PowerPoint Presentation</vt:lpstr>
      <vt:lpstr>Packaging</vt:lpstr>
      <vt:lpstr>Launching a Job</vt:lpstr>
      <vt:lpstr>The MapReduce Web UI</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student</cp:lastModifiedBy>
  <cp:revision>69</cp:revision>
  <dcterms:created xsi:type="dcterms:W3CDTF">2019-07-29T14:00:02Z</dcterms:created>
  <dcterms:modified xsi:type="dcterms:W3CDTF">2019-08-01T09:54:03Z</dcterms:modified>
</cp:coreProperties>
</file>